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  <p:sldMasterId id="2147483683" r:id="rId3"/>
  </p:sldMasterIdLst>
  <p:notesMasterIdLst>
    <p:notesMasterId r:id="rId18"/>
  </p:notesMasterIdLst>
  <p:sldIdLst>
    <p:sldId id="3743" r:id="rId4"/>
    <p:sldId id="3776" r:id="rId5"/>
    <p:sldId id="3763" r:id="rId6"/>
    <p:sldId id="439" r:id="rId7"/>
    <p:sldId id="3779" r:id="rId8"/>
    <p:sldId id="3778" r:id="rId9"/>
    <p:sldId id="3774" r:id="rId10"/>
    <p:sldId id="3747" r:id="rId11"/>
    <p:sldId id="3746" r:id="rId12"/>
    <p:sldId id="3781" r:id="rId13"/>
    <p:sldId id="3782" r:id="rId14"/>
    <p:sldId id="3748" r:id="rId15"/>
    <p:sldId id="3775" r:id="rId16"/>
    <p:sldId id="3780" r:id="rId1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3493"/>
  </p:normalViewPr>
  <p:slideViewPr>
    <p:cSldViewPr snapToGrid="0">
      <p:cViewPr varScale="1">
        <p:scale>
          <a:sx n="96" d="100"/>
          <a:sy n="96" d="100"/>
        </p:scale>
        <p:origin x="176" y="656"/>
      </p:cViewPr>
      <p:guideLst/>
    </p:cSldViewPr>
  </p:slideViewPr>
  <p:outlineViewPr>
    <p:cViewPr>
      <p:scale>
        <a:sx n="33" d="100"/>
        <a:sy n="33" d="100"/>
      </p:scale>
      <p:origin x="0" y="-97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372B5-01EB-1948-AF4F-2B6F0A8F9BD5}" type="datetimeFigureOut">
              <a:rPr lang="es-AR" smtClean="0"/>
              <a:t>5/8/25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AC425-C1B7-F149-8CD1-394D77BB9C5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041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17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BF24F-541D-978E-47B7-8FD766F7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27502EA-D76B-56BB-181D-4FE08D6A9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B7E5D92-C86F-5A69-9941-90A631486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A789D0-DA62-2E4F-5933-56A9807743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AC425-C1B7-F149-8CD1-394D77BB9C56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72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923A8-5B12-E52C-3E4B-19CDF33EC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97A120A-5915-0BCC-96E0-E2F677A00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57BF5DA-0672-8B95-FE85-5BC481C14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F73A24-98A7-4188-FC3D-28297BDD6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AC425-C1B7-F149-8CD1-394D77BB9C56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45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AC425-C1B7-F149-8CD1-394D77BB9C56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308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CD6A6-225E-3E37-2AD9-A97111A71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0E465F2-A780-7AD7-B800-2C14970D2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310D35-FE3E-53DD-255A-D38F552E1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61C6E1-5CD3-E9CB-C8BB-764A96D91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AC425-C1B7-F149-8CD1-394D77BB9C56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2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2892C-ED51-7CA6-7316-8194ECAD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E624363-5392-0329-DA31-B7E72D12D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049A9F-286A-11CE-F4A0-125C3CC5C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FA3075-C352-7402-19AA-B81AF1922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AC425-C1B7-F149-8CD1-394D77BB9C56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66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0CF00-9E93-90FD-B6F1-E3AC05B43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5621DE-D8DD-A3B8-8DFE-5C6AFF5BE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6887D-A0B4-649F-B899-4AB912844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100" indent="-344100">
              <a:buFontTx/>
              <a:buChar char="-"/>
            </a:pPr>
            <a:r>
              <a:rPr lang="en-US" sz="2800"/>
              <a:t>DevOps is the union of people, process and products to enable the continuous delivery of value to your end customers</a:t>
            </a:r>
          </a:p>
          <a:p>
            <a:pPr marL="344100" indent="-344100">
              <a:buFontTx/>
              <a:buChar char="-"/>
            </a:pP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E9361-A293-AC0B-E51C-DCF7B35B2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37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B749-DA3F-CE0E-5536-29920FBB9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7BDF5C-EA1D-7DCB-0FAF-92A71FE3A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2833BF-7B24-802E-1766-2FEE82FEB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C0E62D4-E86C-A161-4D92-DCEF7FFCA2D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2882-88DE-F95C-DD98-2D6F8378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8345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44B29E-8287-01CB-A85B-E76C0117580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8/5/25 9:51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7CE33-A203-5058-491B-4748A586AA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855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5639-BAD9-9692-58DA-147DC3BA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D45C2D-F4BD-8C07-F51D-5C502B4FB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1A54E8-1048-AD0C-9843-EC228F882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26A4F9-D63B-0894-2DD9-DD5088BD85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AC425-C1B7-F149-8CD1-394D77BB9C56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33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C289-D030-9381-8176-5D8FA3F0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11836A2-F74D-F67D-6853-0A7619D00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C4C9D5E-9D00-555A-056E-1B0F8A1E5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8F0932-B722-49D7-D6A9-228BF4D17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AC425-C1B7-F149-8CD1-394D77BB9C56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610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43B81-F073-F8AB-3E01-D75E1C65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B85AC7-0886-A423-C8FF-460FF2283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3134960-381D-62B7-85E3-67F635A9C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E170BB-1245-82C1-6FB3-023FB7816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AC425-C1B7-F149-8CD1-394D77BB9C56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80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AC425-C1B7-F149-8CD1-394D77BB9C56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482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AC425-C1B7-F149-8CD1-394D77BB9C56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7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7600" y="3534800"/>
            <a:ext cx="11976800" cy="32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47833" y="2286000"/>
            <a:ext cx="109116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13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452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52572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0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9769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51014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5211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1209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190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2596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119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1812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5" y="252099"/>
            <a:ext cx="1970160" cy="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38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66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5" y="252099"/>
            <a:ext cx="1970160" cy="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24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41" y="2605914"/>
            <a:ext cx="4877472" cy="4187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83443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385279532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2264092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240973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3252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712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0046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21718312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61815275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3681922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388379328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32129133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6893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377955941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7621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45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6182400" y="107600"/>
            <a:ext cx="5902000" cy="664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9" name="Google Shape;39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54000" y="1575600"/>
            <a:ext cx="5393600" cy="2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6121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30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7917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48236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6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1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34196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15948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9824"/>
          <a:stretch>
            <a:fillRect/>
          </a:stretch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46103"/>
            <a:ext cx="6345239" cy="554061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385833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56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107600" y="3534800"/>
            <a:ext cx="11976800" cy="32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990668"/>
            <a:ext cx="11360800" cy="26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3793576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741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127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9517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841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79903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F6CB2-3771-4ADD-A627-914030C613EC}" type="datetimeFigureOut">
              <a:rPr lang="es-AR" smtClean="0"/>
              <a:pPr/>
              <a:t>5/8/25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3713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89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linkedin.com/in/arielschwind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zure.microsoft.com/es-es/free/student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7F0D34-EFFF-4AB0-B1A5-04DB58CD5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88" y="1064015"/>
            <a:ext cx="6590959" cy="5658633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39BCE6D-6848-DA16-7D8C-F63A17A9173E}"/>
              </a:ext>
            </a:extLst>
          </p:cNvPr>
          <p:cNvSpPr txBox="1">
            <a:spLocks/>
          </p:cNvSpPr>
          <p:nvPr/>
        </p:nvSpPr>
        <p:spPr>
          <a:xfrm>
            <a:off x="2004840" y="3524448"/>
            <a:ext cx="5943600" cy="196105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Ing. Ariel </a:t>
            </a:r>
            <a:r>
              <a:rPr lang="en-US" sz="2800" b="1" dirty="0" err="1"/>
              <a:t>Schwindt</a:t>
            </a:r>
            <a:endParaRPr lang="en-US" sz="2800" b="1" dirty="0"/>
          </a:p>
          <a:p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https://www.linkedin.com/in/arielschwindt/</a:t>
            </a:r>
            <a:b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Microsoft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Certified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Trainer</a:t>
            </a:r>
            <a:endParaRPr lang="es-AR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br>
              <a:rPr lang="en-US" sz="2800" b="1" dirty="0"/>
            </a:b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MS Certified DevOps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Engineer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Expert</a:t>
            </a:r>
          </a:p>
          <a:p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MS Certified Azure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Developer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Associate</a:t>
            </a:r>
            <a:endParaRPr lang="es-AR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MS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Certified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Azure AI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Engineer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Associate</a:t>
            </a:r>
            <a:endParaRPr lang="es-AR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s-AR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s-AR" sz="2000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FC118B3-8ACB-948B-9B19-4C9BD98FF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47" y="4792530"/>
            <a:ext cx="1052279" cy="10350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3B920A-3652-2EAE-AFAA-71BA7E221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7" y="3524448"/>
            <a:ext cx="1128851" cy="1163764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D10E52B3-C00D-3F3F-AAD8-BDC678594D68}"/>
              </a:ext>
            </a:extLst>
          </p:cNvPr>
          <p:cNvSpPr txBox="1">
            <a:spLocks/>
          </p:cNvSpPr>
          <p:nvPr/>
        </p:nvSpPr>
        <p:spPr>
          <a:xfrm>
            <a:off x="677047" y="949569"/>
            <a:ext cx="9590081" cy="1828800"/>
          </a:xfrm>
          <a:prstGeom prst="rect">
            <a:avLst/>
          </a:prstGeom>
          <a:noFill/>
        </p:spPr>
        <p:txBody>
          <a:bodyPr vert="horz" wrap="square" lIns="0" tIns="0" rIns="0" bIns="182880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strike="noStrike" kern="1200" cap="none" spc="-1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400" b="0" i="0" u="none" strike="noStrike" kern="1200" cap="none" spc="-15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Ingeniería de Software III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400" b="0" i="0" u="none" strike="noStrike" kern="1200" cap="none" spc="-15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Trabajos Prácticos 2025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1A4DB33-3F27-2444-E5C7-627F14099E66}"/>
              </a:ext>
            </a:extLst>
          </p:cNvPr>
          <p:cNvSpPr/>
          <p:nvPr/>
        </p:nvSpPr>
        <p:spPr>
          <a:xfrm>
            <a:off x="457200" y="293077"/>
            <a:ext cx="1711569" cy="65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16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BC81-561C-342A-DC3F-C5DFD9D96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120F2B-0C58-2700-CBEA-F9F8FD279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79E5AF-3604-0E0B-95EC-11178BF7A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295" y="135247"/>
            <a:ext cx="7496503" cy="1325563"/>
          </a:xfrm>
        </p:spPr>
        <p:txBody>
          <a:bodyPr vert="horz" wrap="square" lIns="0" tIns="164592" rIns="0" bIns="0" rtlCol="0" anchor="t">
            <a:noAutofit/>
          </a:bodyPr>
          <a:lstStyle/>
          <a:p>
            <a:pPr defTabSz="914367">
              <a:lnSpc>
                <a:spcPct val="90000"/>
              </a:lnSpc>
              <a:spcBef>
                <a:spcPct val="0"/>
              </a:spcBef>
              <a:buClrTx/>
              <a:buSzTx/>
              <a:buFontTx/>
            </a:pPr>
            <a:r>
              <a:rPr lang="es-AR" sz="3529" b="0" kern="1200" spc="-147" dirty="0">
                <a:ln w="3175">
                  <a:noFill/>
                </a:ln>
                <a:solidFill>
                  <a:srgbClr val="0078D7"/>
                </a:solidFill>
                <a:latin typeface="Segoe UI Semibold"/>
                <a:ea typeface="+mn-ea"/>
                <a:cs typeface="Segoe UI" pitchFamily="34" charset="0"/>
              </a:rPr>
              <a:t>Condiciones para la Presentación de Trabajos Prácticos</a:t>
            </a:r>
            <a:br>
              <a:rPr lang="es-AR" sz="3529" b="0" kern="1200" spc="-147" dirty="0">
                <a:ln w="3175">
                  <a:noFill/>
                </a:ln>
                <a:solidFill>
                  <a:srgbClr val="0078D7"/>
                </a:solidFill>
                <a:latin typeface="Segoe UI Semibold"/>
                <a:ea typeface="+mn-ea"/>
                <a:cs typeface="Segoe UI" pitchFamily="34" charset="0"/>
              </a:rPr>
            </a:br>
            <a:endParaRPr lang="es-AR" sz="3529" b="0" kern="1200" spc="-147" dirty="0">
              <a:ln w="3175">
                <a:noFill/>
              </a:ln>
              <a:solidFill>
                <a:srgbClr val="0078D7"/>
              </a:solidFill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39D568F-7176-D3C2-52EB-AF42A3AB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296" y="1460810"/>
            <a:ext cx="7496503" cy="5118666"/>
          </a:xfrm>
        </p:spPr>
        <p:txBody>
          <a:bodyPr/>
          <a:lstStyle/>
          <a:p>
            <a:pPr marL="114300" indent="0">
              <a:buNone/>
            </a:pPr>
            <a:r>
              <a:rPr lang="es-AR" dirty="0">
                <a:solidFill>
                  <a:schemeClr val="bg2"/>
                </a:solidFill>
              </a:rPr>
              <a:t>A continuación, se detallan las condiciones para la presentación de los trabajos prácticos:</a:t>
            </a:r>
          </a:p>
          <a:p>
            <a:pPr marL="114300" indent="0">
              <a:buNone/>
            </a:pPr>
            <a:endParaRPr lang="es-AR" sz="16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r>
              <a:rPr lang="es-AR" sz="1600" b="1" dirty="0">
                <a:solidFill>
                  <a:schemeClr val="bg2"/>
                </a:solidFill>
              </a:rPr>
              <a:t>Criterios de Evaluación:</a:t>
            </a:r>
          </a:p>
          <a:p>
            <a:pPr marL="857250" lvl="1" indent="-285750"/>
            <a:r>
              <a:rPr lang="es-AR" sz="1600" dirty="0">
                <a:solidFill>
                  <a:schemeClr val="bg2"/>
                </a:solidFill>
              </a:rPr>
              <a:t>Organización técnica del repositorio (25%)</a:t>
            </a:r>
          </a:p>
          <a:p>
            <a:pPr marL="857250" lvl="1" indent="-285750"/>
            <a:r>
              <a:rPr lang="es-AR" sz="1600" dirty="0">
                <a:solidFill>
                  <a:schemeClr val="bg2"/>
                </a:solidFill>
              </a:rPr>
              <a:t>Claridad y justificación en </a:t>
            </a:r>
            <a:r>
              <a:rPr lang="es-AR" sz="1600" dirty="0" err="1">
                <a:solidFill>
                  <a:schemeClr val="bg2"/>
                </a:solidFill>
              </a:rPr>
              <a:t>decisiones.md</a:t>
            </a:r>
            <a:r>
              <a:rPr lang="es-AR" sz="1600" dirty="0">
                <a:solidFill>
                  <a:schemeClr val="bg2"/>
                </a:solidFill>
              </a:rPr>
              <a:t> (25%): Explicación de  decisiones técnicas y flujo de trabajo</a:t>
            </a:r>
          </a:p>
          <a:p>
            <a:pPr marL="857250" lvl="1" indent="-285750"/>
            <a:r>
              <a:rPr lang="es-AR" sz="1600" dirty="0">
                <a:solidFill>
                  <a:schemeClr val="bg2"/>
                </a:solidFill>
              </a:rPr>
              <a:t> Defensa oral obligatoria (50%): Comprensión, argumentación y capacidad de explicar el trabajo realizado</a:t>
            </a:r>
          </a:p>
          <a:p>
            <a:pPr>
              <a:buFont typeface="+mj-lt"/>
              <a:buAutoNum type="arabicPeriod"/>
            </a:pPr>
            <a:endParaRPr lang="es-AR" sz="16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r>
              <a:rPr lang="es-AR" sz="1600" b="1" dirty="0">
                <a:solidFill>
                  <a:schemeClr val="bg2"/>
                </a:solidFill>
              </a:rPr>
              <a:t>Defensa Oral: </a:t>
            </a:r>
            <a:r>
              <a:rPr lang="es-AR" sz="1600" dirty="0">
                <a:solidFill>
                  <a:schemeClr val="bg2"/>
                </a:solidFill>
              </a:rPr>
              <a:t>Es obligatoria para aprobar. El alumno deberá demostrar comprensión profunda del tema y defender todas las   decisiones tomadas. Si no puede defender su trabajo, no se aprueba   independientemente de la calidad del repositorio.</a:t>
            </a:r>
          </a:p>
          <a:p>
            <a:pPr>
              <a:buFont typeface="+mj-lt"/>
              <a:buAutoNum type="arabicPeriod"/>
            </a:pPr>
            <a:endParaRPr lang="es-AR" sz="1400" b="1" dirty="0">
              <a:solidFill>
                <a:schemeClr val="bg2"/>
              </a:solidFill>
            </a:endParaRPr>
          </a:p>
          <a:p>
            <a:pPr>
              <a:buFont typeface="+mj-lt"/>
              <a:buAutoNum type="arabicPeriod"/>
            </a:pPr>
            <a:endParaRPr lang="es-AR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6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457B-BF3B-3B43-BC64-AC45C8662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7D755F7-BB21-70A6-F4FE-3BAAB19E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F50CCB-8279-7D85-4A8C-107C75ED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295" y="135247"/>
            <a:ext cx="7496503" cy="1325563"/>
          </a:xfrm>
        </p:spPr>
        <p:txBody>
          <a:bodyPr vert="horz" wrap="square" lIns="0" tIns="164592" rIns="0" bIns="0" rtlCol="0" anchor="t">
            <a:noAutofit/>
          </a:bodyPr>
          <a:lstStyle/>
          <a:p>
            <a:pPr defTabSz="914367">
              <a:lnSpc>
                <a:spcPct val="90000"/>
              </a:lnSpc>
              <a:spcBef>
                <a:spcPct val="0"/>
              </a:spcBef>
              <a:buClrTx/>
              <a:buSzTx/>
              <a:buFontTx/>
            </a:pPr>
            <a:r>
              <a:rPr lang="es-AR" sz="3529" b="0" kern="1200" spc="-147" dirty="0">
                <a:ln w="3175">
                  <a:noFill/>
                </a:ln>
                <a:solidFill>
                  <a:srgbClr val="0078D7"/>
                </a:solidFill>
                <a:latin typeface="Segoe UI Semibold"/>
                <a:ea typeface="+mn-ea"/>
                <a:cs typeface="Segoe UI" pitchFamily="34" charset="0"/>
              </a:rPr>
              <a:t>Condiciones para la Presentación de Trabajos Prácticos</a:t>
            </a:r>
            <a:br>
              <a:rPr lang="es-AR" sz="3529" b="0" kern="1200" spc="-147" dirty="0">
                <a:ln w="3175">
                  <a:noFill/>
                </a:ln>
                <a:solidFill>
                  <a:srgbClr val="0078D7"/>
                </a:solidFill>
                <a:latin typeface="Segoe UI Semibold"/>
                <a:ea typeface="+mn-ea"/>
                <a:cs typeface="Segoe UI" pitchFamily="34" charset="0"/>
              </a:rPr>
            </a:br>
            <a:endParaRPr lang="es-AR" sz="3529" b="0" kern="1200" spc="-147" dirty="0">
              <a:ln w="3175">
                <a:noFill/>
              </a:ln>
              <a:solidFill>
                <a:srgbClr val="0078D7"/>
              </a:solidFill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77AC457-56AD-C4AE-3F10-45F6E10D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296" y="1460810"/>
            <a:ext cx="7496503" cy="5118666"/>
          </a:xfrm>
        </p:spPr>
        <p:txBody>
          <a:bodyPr/>
          <a:lstStyle/>
          <a:p>
            <a:pPr marL="114300" indent="0">
              <a:buNone/>
            </a:pPr>
            <a:r>
              <a:rPr lang="es-AR" dirty="0">
                <a:solidFill>
                  <a:schemeClr val="bg2"/>
                </a:solidFill>
              </a:rPr>
              <a:t>A continuación, se detallan las condiciones para la presentación de los trabajos prácticos:</a:t>
            </a:r>
          </a:p>
          <a:p>
            <a:pPr marL="114300" indent="0">
              <a:buNone/>
            </a:pPr>
            <a:endParaRPr lang="es-AR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r>
              <a:rPr lang="es-AR" sz="1600" b="1" dirty="0">
                <a:solidFill>
                  <a:schemeClr val="bg2"/>
                </a:solidFill>
              </a:rPr>
              <a:t>Parciales: </a:t>
            </a:r>
            <a:r>
              <a:rPr lang="es-AR" sz="1600" dirty="0">
                <a:solidFill>
                  <a:schemeClr val="bg2"/>
                </a:solidFill>
              </a:rPr>
              <a:t>No habrá parciales tradicionales. El promedio final de notas de cada Trabajo Práctico se considerará como nota de Parcial.</a:t>
            </a:r>
          </a:p>
          <a:p>
            <a:pPr>
              <a:buFont typeface="+mj-lt"/>
              <a:buAutoNum type="arabicPeriod"/>
            </a:pPr>
            <a:endParaRPr lang="es-AR" sz="16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s-AR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17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12FDCF-8C0A-3D4E-91A3-27DC03EF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24" y="278524"/>
            <a:ext cx="7707350" cy="1325563"/>
          </a:xfrm>
          <a:noFill/>
          <a:ln>
            <a:noFill/>
          </a:ln>
        </p:spPr>
        <p:txBody>
          <a:bodyPr spcFirstLastPara="1" vert="horz" wrap="square" lIns="0" tIns="164592" rIns="0" bIns="0" rtlCol="0" anchor="t" anchorCtr="0">
            <a:noAutofit/>
          </a:bodyPr>
          <a:lstStyle/>
          <a:p>
            <a:pPr defTabSz="914367">
              <a:lnSpc>
                <a:spcPct val="90000"/>
              </a:lnSpc>
              <a:spcBef>
                <a:spcPct val="0"/>
              </a:spcBef>
              <a:buClrTx/>
              <a:buSzTx/>
              <a:buFontTx/>
            </a:pPr>
            <a:r>
              <a:rPr lang="es-AR" sz="3529" b="0" kern="1200" spc="-147" dirty="0">
                <a:ln w="3175">
                  <a:noFill/>
                </a:ln>
                <a:solidFill>
                  <a:srgbClr val="0078D7"/>
                </a:solidFill>
                <a:latin typeface="Segoe UI Semibold"/>
                <a:ea typeface="+mn-ea"/>
                <a:cs typeface="Segoe UI" pitchFamily="34" charset="0"/>
              </a:rPr>
              <a:t>Trabajo Práctico Integrador: Requisitos y Validación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8FBE60B-90EA-2BFD-1E99-AE59DB2BB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449" y="747132"/>
            <a:ext cx="8419171" cy="5832344"/>
          </a:xfrm>
        </p:spPr>
        <p:txBody>
          <a:bodyPr/>
          <a:lstStyle/>
          <a:p>
            <a:pPr marL="114300" indent="0">
              <a:buNone/>
            </a:pPr>
            <a:endParaRPr lang="es-AR" sz="15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s-AR" sz="15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s-AR" sz="15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r>
              <a:rPr lang="es-AR" b="1" dirty="0">
                <a:solidFill>
                  <a:schemeClr val="bg2"/>
                </a:solidFill>
              </a:rPr>
              <a:t>Requisitos del Proyecto Integrador: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500" b="1" dirty="0">
                <a:solidFill>
                  <a:schemeClr val="bg2"/>
                </a:solidFill>
              </a:rPr>
              <a:t>Aplicación Completa:</a:t>
            </a:r>
            <a:r>
              <a:rPr lang="es-AR" sz="1500" dirty="0">
                <a:solidFill>
                  <a:schemeClr val="bg2"/>
                </a:solidFill>
              </a:rPr>
              <a:t> Utilicen una aplicación, ya sea desarrollada por ustedes o un proyecto existente en GitHub, que incluya:</a:t>
            </a:r>
          </a:p>
          <a:p>
            <a:pPr marL="914400" lvl="3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AR" sz="1500" dirty="0">
                <a:solidFill>
                  <a:schemeClr val="bg2"/>
                </a:solidFill>
              </a:rPr>
              <a:t>Un servicio de </a:t>
            </a:r>
            <a:r>
              <a:rPr lang="es-AR" sz="1500" dirty="0" err="1">
                <a:solidFill>
                  <a:schemeClr val="bg2"/>
                </a:solidFill>
              </a:rPr>
              <a:t>backend</a:t>
            </a:r>
            <a:r>
              <a:rPr lang="es-AR" sz="1500" dirty="0">
                <a:solidFill>
                  <a:schemeClr val="bg2"/>
                </a:solidFill>
              </a:rPr>
              <a:t>.</a:t>
            </a:r>
          </a:p>
          <a:p>
            <a:pPr marL="914400" lvl="3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AR" sz="1500" dirty="0">
                <a:solidFill>
                  <a:schemeClr val="bg2"/>
                </a:solidFill>
              </a:rPr>
              <a:t>Un servicio de </a:t>
            </a:r>
            <a:r>
              <a:rPr lang="es-AR" sz="1500" dirty="0" err="1">
                <a:solidFill>
                  <a:schemeClr val="bg2"/>
                </a:solidFill>
              </a:rPr>
              <a:t>frontend</a:t>
            </a:r>
            <a:r>
              <a:rPr lang="es-AR" sz="1500" dirty="0">
                <a:solidFill>
                  <a:schemeClr val="bg2"/>
                </a:solidFill>
              </a:rPr>
              <a:t>.</a:t>
            </a:r>
          </a:p>
          <a:p>
            <a:pPr marL="914400" lvl="3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AR" sz="1500" dirty="0">
                <a:solidFill>
                  <a:schemeClr val="bg2"/>
                </a:solidFill>
              </a:rPr>
              <a:t>Interacción con base(s) de datos.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500" b="1" dirty="0">
                <a:solidFill>
                  <a:schemeClr val="bg2"/>
                </a:solidFill>
              </a:rPr>
              <a:t>Repositorio en Git:</a:t>
            </a:r>
            <a:r>
              <a:rPr lang="es-AR" sz="1500" dirty="0">
                <a:solidFill>
                  <a:schemeClr val="bg2"/>
                </a:solidFill>
              </a:rPr>
              <a:t> La aplicación debe estar alojada en un repositorio público Git.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500" b="1" dirty="0" err="1">
                <a:solidFill>
                  <a:schemeClr val="bg2"/>
                </a:solidFill>
              </a:rPr>
              <a:t>Build</a:t>
            </a:r>
            <a:r>
              <a:rPr lang="es-AR" sz="1500" b="1" dirty="0">
                <a:solidFill>
                  <a:schemeClr val="bg2"/>
                </a:solidFill>
              </a:rPr>
              <a:t> y </a:t>
            </a:r>
            <a:r>
              <a:rPr lang="es-AR" sz="1500" b="1" dirty="0" err="1">
                <a:solidFill>
                  <a:schemeClr val="bg2"/>
                </a:solidFill>
              </a:rPr>
              <a:t>Deploy</a:t>
            </a:r>
            <a:r>
              <a:rPr lang="es-AR" sz="1500" b="1" dirty="0">
                <a:solidFill>
                  <a:schemeClr val="bg2"/>
                </a:solidFill>
              </a:rPr>
              <a:t> Automatizados:</a:t>
            </a:r>
            <a:r>
              <a:rPr lang="es-AR" sz="1500" dirty="0">
                <a:solidFill>
                  <a:schemeClr val="bg2"/>
                </a:solidFill>
              </a:rPr>
              <a:t> Configuren la construcción y el </a:t>
            </a:r>
            <a:r>
              <a:rPr lang="es-AR" sz="1500" dirty="0" err="1">
                <a:solidFill>
                  <a:schemeClr val="bg2"/>
                </a:solidFill>
              </a:rPr>
              <a:t>deploy</a:t>
            </a:r>
            <a:r>
              <a:rPr lang="es-AR" sz="1500" dirty="0">
                <a:solidFill>
                  <a:schemeClr val="bg2"/>
                </a:solidFill>
              </a:rPr>
              <a:t> de la aplicación de manera automatizada utilizando herramientas vistas en clase, como Azure </a:t>
            </a:r>
            <a:r>
              <a:rPr lang="es-AR" sz="1500" dirty="0" err="1">
                <a:solidFill>
                  <a:schemeClr val="bg2"/>
                </a:solidFill>
              </a:rPr>
              <a:t>Devops</a:t>
            </a:r>
            <a:r>
              <a:rPr lang="es-AR" sz="1500" dirty="0">
                <a:solidFill>
                  <a:schemeClr val="bg2"/>
                </a:solidFill>
              </a:rPr>
              <a:t> Pipelines o GitHub </a:t>
            </a:r>
            <a:r>
              <a:rPr lang="es-AR" sz="1500" dirty="0" err="1">
                <a:solidFill>
                  <a:schemeClr val="bg2"/>
                </a:solidFill>
              </a:rPr>
              <a:t>Actions</a:t>
            </a:r>
            <a:r>
              <a:rPr lang="es-AR" sz="1500" dirty="0">
                <a:solidFill>
                  <a:schemeClr val="bg2"/>
                </a:solidFill>
              </a:rPr>
              <a:t> </a:t>
            </a:r>
            <a:r>
              <a:rPr lang="es-AR" sz="1500" b="1" dirty="0">
                <a:solidFill>
                  <a:schemeClr val="bg2"/>
                </a:solidFill>
              </a:rPr>
              <a:t>o cualquiera similar.</a:t>
            </a:r>
          </a:p>
          <a:p>
            <a:pPr marL="914400" lvl="3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AR" sz="1500" dirty="0">
                <a:solidFill>
                  <a:schemeClr val="bg2"/>
                </a:solidFill>
              </a:rPr>
              <a:t>Cada </a:t>
            </a:r>
            <a:r>
              <a:rPr lang="es-AR" sz="1500" dirty="0" err="1">
                <a:solidFill>
                  <a:schemeClr val="bg2"/>
                </a:solidFill>
              </a:rPr>
              <a:t>pull</a:t>
            </a:r>
            <a:r>
              <a:rPr lang="es-AR" sz="1500" dirty="0">
                <a:solidFill>
                  <a:schemeClr val="bg2"/>
                </a:solidFill>
              </a:rPr>
              <a:t> </a:t>
            </a:r>
            <a:r>
              <a:rPr lang="es-AR" sz="1500" dirty="0" err="1">
                <a:solidFill>
                  <a:schemeClr val="bg2"/>
                </a:solidFill>
              </a:rPr>
              <a:t>request</a:t>
            </a:r>
            <a:r>
              <a:rPr lang="es-AR" sz="1500" dirty="0">
                <a:solidFill>
                  <a:schemeClr val="bg2"/>
                </a:solidFill>
              </a:rPr>
              <a:t> aprobado a la rama master debe construir la aplicación automáticamente.</a:t>
            </a:r>
          </a:p>
          <a:p>
            <a:pPr marL="914400" lvl="3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AR" sz="1500" dirty="0">
                <a:solidFill>
                  <a:schemeClr val="bg2"/>
                </a:solidFill>
              </a:rPr>
              <a:t>Deben ejecutar los </a:t>
            </a:r>
            <a:r>
              <a:rPr lang="es-AR" sz="1500" dirty="0" err="1">
                <a:solidFill>
                  <a:schemeClr val="bg2"/>
                </a:solidFill>
              </a:rPr>
              <a:t>tests</a:t>
            </a:r>
            <a:r>
              <a:rPr lang="es-AR" sz="1500" dirty="0">
                <a:solidFill>
                  <a:schemeClr val="bg2"/>
                </a:solidFill>
              </a:rPr>
              <a:t> de unidad, recolectar y mostrar los resultados.</a:t>
            </a:r>
          </a:p>
          <a:p>
            <a:pPr marL="914400" lvl="3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AR" sz="1500" dirty="0">
                <a:solidFill>
                  <a:schemeClr val="bg2"/>
                </a:solidFill>
              </a:rPr>
              <a:t>Superados los test de unidad, el pipeline debe realizar el </a:t>
            </a:r>
            <a:r>
              <a:rPr lang="es-AR" sz="1500" dirty="0" err="1">
                <a:solidFill>
                  <a:schemeClr val="bg2"/>
                </a:solidFill>
              </a:rPr>
              <a:t>deploy</a:t>
            </a:r>
            <a:r>
              <a:rPr lang="es-AR" sz="1500" dirty="0">
                <a:solidFill>
                  <a:schemeClr val="bg2"/>
                </a:solidFill>
              </a:rPr>
              <a:t> automáticamente al entorno de QA ejecutando además pruebas de integración.</a:t>
            </a:r>
          </a:p>
          <a:p>
            <a:pPr marL="914400" lvl="3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AR" sz="1500" dirty="0">
                <a:solidFill>
                  <a:schemeClr val="bg2"/>
                </a:solidFill>
              </a:rPr>
              <a:t>Debe existir una aprobación manual para aprobar el pase al entorno de Producción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500" b="1" dirty="0">
                <a:solidFill>
                  <a:schemeClr val="bg2"/>
                </a:solidFill>
              </a:rPr>
              <a:t>Test Cases: </a:t>
            </a:r>
            <a:r>
              <a:rPr lang="es-AR" sz="1500" dirty="0">
                <a:solidFill>
                  <a:schemeClr val="bg2"/>
                </a:solidFill>
              </a:rPr>
              <a:t>Presenten los test cases escritos, incluyendo los </a:t>
            </a:r>
            <a:r>
              <a:rPr lang="es-AR" sz="1500" dirty="0" err="1">
                <a:solidFill>
                  <a:schemeClr val="bg2"/>
                </a:solidFill>
              </a:rPr>
              <a:t>tests</a:t>
            </a:r>
            <a:r>
              <a:rPr lang="es-AR" sz="1500" dirty="0">
                <a:solidFill>
                  <a:schemeClr val="bg2"/>
                </a:solidFill>
              </a:rPr>
              <a:t> de integración.</a:t>
            </a:r>
          </a:p>
        </p:txBody>
      </p:sp>
    </p:spTree>
    <p:extLst>
      <p:ext uri="{BB962C8B-B14F-4D97-AF65-F5344CB8AC3E}">
        <p14:creationId xmlns:p14="http://schemas.microsoft.com/office/powerpoint/2010/main" val="239921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B631B-4605-EBB3-21B0-7DFC3D83D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322E08-931B-FB5E-F4B3-59E2B27B6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723BD53-BB5A-218C-9F43-DA48C27B7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257" y="1137276"/>
            <a:ext cx="8419171" cy="5832344"/>
          </a:xfrm>
        </p:spPr>
        <p:txBody>
          <a:bodyPr/>
          <a:lstStyle/>
          <a:p>
            <a:r>
              <a:rPr lang="es-AR" sz="1600" dirty="0">
                <a:solidFill>
                  <a:schemeClr val="bg2"/>
                </a:solidFill>
              </a:rPr>
              <a:t>Tanto en los trabajos prácticos como en el Trabajo Práctico Integrador de la materia, podrán utilizar </a:t>
            </a:r>
            <a:r>
              <a:rPr lang="es-AR" sz="1600" b="1" dirty="0">
                <a:solidFill>
                  <a:schemeClr val="bg2"/>
                </a:solidFill>
              </a:rPr>
              <a:t>cualquier herramienta de CI/CD</a:t>
            </a:r>
            <a:r>
              <a:rPr lang="es-AR" sz="1600" dirty="0">
                <a:solidFill>
                  <a:schemeClr val="bg2"/>
                </a:solidFill>
              </a:rPr>
              <a:t> y </a:t>
            </a:r>
            <a:r>
              <a:rPr lang="es-AR" sz="1600" b="1" dirty="0">
                <a:solidFill>
                  <a:schemeClr val="bg2"/>
                </a:solidFill>
              </a:rPr>
              <a:t>cualquier nube pública</a:t>
            </a:r>
            <a:r>
              <a:rPr lang="es-AR" sz="1600" dirty="0">
                <a:solidFill>
                  <a:schemeClr val="bg2"/>
                </a:solidFill>
              </a:rPr>
              <a:t>.</a:t>
            </a:r>
          </a:p>
          <a:p>
            <a:r>
              <a:rPr lang="es-AR" sz="1600" dirty="0">
                <a:solidFill>
                  <a:schemeClr val="bg2"/>
                </a:solidFill>
              </a:rPr>
              <a:t>Durante el cursado, abordaremos los conceptos clave implementándolos específicamente en </a:t>
            </a:r>
            <a:r>
              <a:rPr lang="es-AR" sz="1600" b="1" dirty="0">
                <a:solidFill>
                  <a:schemeClr val="bg2"/>
                </a:solidFill>
              </a:rPr>
              <a:t>Azure DevOps</a:t>
            </a:r>
            <a:r>
              <a:rPr lang="es-AR" sz="1600" dirty="0">
                <a:solidFill>
                  <a:schemeClr val="bg2"/>
                </a:solidFill>
              </a:rPr>
              <a:t> y la nube de </a:t>
            </a:r>
            <a:r>
              <a:rPr lang="es-AR" sz="1600" b="1" dirty="0">
                <a:solidFill>
                  <a:schemeClr val="bg2"/>
                </a:solidFill>
              </a:rPr>
              <a:t>Microsoft Azure</a:t>
            </a:r>
            <a:r>
              <a:rPr lang="es-AR" sz="1600" dirty="0">
                <a:solidFill>
                  <a:schemeClr val="bg2"/>
                </a:solidFill>
              </a:rPr>
              <a:t>, aunque </a:t>
            </a:r>
            <a:r>
              <a:rPr lang="es-AR" sz="1600" b="1" dirty="0">
                <a:solidFill>
                  <a:schemeClr val="bg2"/>
                </a:solidFill>
              </a:rPr>
              <a:t>su uso no es obligatorio</a:t>
            </a:r>
            <a:r>
              <a:rPr lang="es-AR" sz="1600" dirty="0">
                <a:solidFill>
                  <a:schemeClr val="bg2"/>
                </a:solidFill>
              </a:rPr>
              <a:t>.</a:t>
            </a:r>
          </a:p>
          <a:p>
            <a:r>
              <a:rPr lang="es-AR" sz="1600" dirty="0">
                <a:solidFill>
                  <a:schemeClr val="bg2"/>
                </a:solidFill>
              </a:rPr>
              <a:t>Para quienes deseen utilizar Azure, pueden crear una cuenta gratuita para estudiantes en el siguiente enlace:</a:t>
            </a:r>
            <a:br>
              <a:rPr lang="es-AR" sz="1600" dirty="0">
                <a:solidFill>
                  <a:schemeClr val="bg2"/>
                </a:solidFill>
              </a:rPr>
            </a:br>
            <a:r>
              <a:rPr lang="es-AR" sz="1600" dirty="0">
                <a:solidFill>
                  <a:schemeClr val="bg2"/>
                </a:solidFill>
              </a:rPr>
              <a:t>👉 </a:t>
            </a:r>
            <a:r>
              <a:rPr lang="es-AR" sz="16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https://azure.microsoft.com/es-es/free/students</a:t>
            </a:r>
            <a:endParaRPr lang="es-AR" sz="1600" dirty="0">
              <a:solidFill>
                <a:schemeClr val="bg2"/>
              </a:solidFill>
            </a:endParaRPr>
          </a:p>
          <a:p>
            <a:endParaRPr lang="es-AR" sz="1600" dirty="0">
              <a:solidFill>
                <a:schemeClr val="bg2"/>
              </a:solidFill>
            </a:endParaRPr>
          </a:p>
          <a:p>
            <a:r>
              <a:rPr lang="es-AR" sz="1600" dirty="0">
                <a:solidFill>
                  <a:schemeClr val="bg2"/>
                </a:solidFill>
              </a:rPr>
              <a:t>En caso de no poder acceder a la cuenta gratuita para estudiantes, también pueden crear una cuenta estándar. En ese caso, se solicitará una tarjeta de crédito únicamente con fines de validación. </a:t>
            </a:r>
            <a:r>
              <a:rPr lang="es-AR" sz="1600" b="1" dirty="0">
                <a:solidFill>
                  <a:schemeClr val="bg2"/>
                </a:solidFill>
              </a:rPr>
              <a:t>Todos los trabajos prácticos se realizarán exclusivamente con servicios gratuitos disponibles en la plataforma Azure</a:t>
            </a:r>
            <a:r>
              <a:rPr lang="es-AR" sz="1600" dirty="0">
                <a:solidFill>
                  <a:schemeClr val="bg2"/>
                </a:solidFill>
              </a:rPr>
              <a:t>, por lo que </a:t>
            </a:r>
            <a:r>
              <a:rPr lang="es-AR" sz="1600" b="1" dirty="0">
                <a:solidFill>
                  <a:schemeClr val="bg2"/>
                </a:solidFill>
              </a:rPr>
              <a:t>no tendrán costos asociados</a:t>
            </a:r>
            <a:r>
              <a:rPr lang="es-AR" sz="1600" dirty="0">
                <a:solidFill>
                  <a:schemeClr val="bg2"/>
                </a:solidFill>
              </a:rPr>
              <a:t>.</a:t>
            </a:r>
          </a:p>
          <a:p>
            <a:pPr marL="114300" indent="0">
              <a:buNone/>
            </a:pPr>
            <a:endParaRPr lang="es-AR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r>
              <a:rPr lang="es-AR" sz="1600" dirty="0">
                <a:solidFill>
                  <a:schemeClr val="bg2"/>
                </a:solidFill>
              </a:rPr>
              <a:t>⚠️ </a:t>
            </a:r>
            <a:r>
              <a:rPr lang="es-AR" sz="1600" b="1" dirty="0">
                <a:solidFill>
                  <a:schemeClr val="bg2"/>
                </a:solidFill>
              </a:rPr>
              <a:t>Importante:</a:t>
            </a:r>
            <a:r>
              <a:rPr lang="es-AR" sz="1600" dirty="0">
                <a:solidFill>
                  <a:schemeClr val="bg2"/>
                </a:solidFill>
              </a:rPr>
              <a:t> si optan por utilizar una cuenta estándar, será </a:t>
            </a:r>
            <a:r>
              <a:rPr lang="es-AR" sz="1600" b="1" dirty="0">
                <a:solidFill>
                  <a:schemeClr val="bg2"/>
                </a:solidFill>
              </a:rPr>
              <a:t>responsabilidad del alumno verificar que los servicios configurados estén dentro del plan gratuito</a:t>
            </a:r>
            <a:r>
              <a:rPr lang="es-AR" sz="1600" dirty="0">
                <a:solidFill>
                  <a:schemeClr val="bg2"/>
                </a:solidFill>
              </a:rPr>
              <a:t> para evitar cargos.</a:t>
            </a:r>
          </a:p>
          <a:p>
            <a:pPr marL="114300" indent="0">
              <a:buNone/>
            </a:pPr>
            <a:endParaRPr lang="es-AR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r>
              <a:rPr lang="es-AR" sz="1600" dirty="0">
                <a:solidFill>
                  <a:schemeClr val="bg2"/>
                </a:solidFill>
              </a:rPr>
              <a:t>Asimismo, pueden utilizar </a:t>
            </a:r>
            <a:r>
              <a:rPr lang="es-AR" sz="1600" b="1" dirty="0">
                <a:solidFill>
                  <a:schemeClr val="bg2"/>
                </a:solidFill>
              </a:rPr>
              <a:t>cualquier otra herramienta de CI/CD</a:t>
            </a:r>
            <a:r>
              <a:rPr lang="es-AR" sz="1600" dirty="0">
                <a:solidFill>
                  <a:schemeClr val="bg2"/>
                </a:solidFill>
              </a:rPr>
              <a:t> y/o </a:t>
            </a:r>
            <a:r>
              <a:rPr lang="es-AR" sz="1600" b="1" dirty="0">
                <a:solidFill>
                  <a:schemeClr val="bg2"/>
                </a:solidFill>
              </a:rPr>
              <a:t>cualquier otra nube pública</a:t>
            </a:r>
            <a:r>
              <a:rPr lang="es-AR" sz="1600" dirty="0">
                <a:solidFill>
                  <a:schemeClr val="bg2"/>
                </a:solidFill>
              </a:rPr>
              <a:t>, pero </a:t>
            </a:r>
            <a:r>
              <a:rPr lang="es-AR" sz="1600" b="1" dirty="0">
                <a:solidFill>
                  <a:schemeClr val="bg2"/>
                </a:solidFill>
              </a:rPr>
              <a:t>no se brindarán instrucciones ni soporte</a:t>
            </a:r>
            <a:r>
              <a:rPr lang="es-AR" sz="1600" dirty="0">
                <a:solidFill>
                  <a:schemeClr val="bg2"/>
                </a:solidFill>
              </a:rPr>
              <a:t> para plataformas que no sean </a:t>
            </a:r>
            <a:r>
              <a:rPr lang="es-AR" sz="1600" b="1" dirty="0">
                <a:solidFill>
                  <a:schemeClr val="bg2"/>
                </a:solidFill>
              </a:rPr>
              <a:t>Azure DevOps</a:t>
            </a:r>
            <a:r>
              <a:rPr lang="es-AR" sz="1600" dirty="0">
                <a:solidFill>
                  <a:schemeClr val="bg2"/>
                </a:solidFill>
              </a:rPr>
              <a:t> y </a:t>
            </a:r>
            <a:r>
              <a:rPr lang="es-AR" sz="1600" b="1" dirty="0">
                <a:solidFill>
                  <a:schemeClr val="bg2"/>
                </a:solidFill>
              </a:rPr>
              <a:t>Azure</a:t>
            </a:r>
            <a:r>
              <a:rPr lang="es-AR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1A989B0-85E0-E101-4D32-630C2DD2B577}"/>
              </a:ext>
            </a:extLst>
          </p:cNvPr>
          <p:cNvSpPr txBox="1">
            <a:spLocks/>
          </p:cNvSpPr>
          <p:nvPr/>
        </p:nvSpPr>
        <p:spPr>
          <a:xfrm>
            <a:off x="3865944" y="278524"/>
            <a:ext cx="77073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4592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914367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s-AR" sz="3529" b="0" kern="1200" spc="-147" dirty="0">
                <a:ln w="3175">
                  <a:noFill/>
                </a:ln>
                <a:solidFill>
                  <a:srgbClr val="FF0000"/>
                </a:solidFill>
                <a:latin typeface="Segoe UI Semibold"/>
                <a:ea typeface="+mn-ea"/>
                <a:cs typeface="Segoe UI" pitchFamily="34" charset="0"/>
              </a:rPr>
              <a:t>ATENCION!!!</a:t>
            </a:r>
          </a:p>
        </p:txBody>
      </p:sp>
    </p:spTree>
    <p:extLst>
      <p:ext uri="{BB962C8B-B14F-4D97-AF65-F5344CB8AC3E}">
        <p14:creationId xmlns:p14="http://schemas.microsoft.com/office/powerpoint/2010/main" val="2249523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8757199-E881-5C4C-A749-F7104E8D7756}"/>
              </a:ext>
            </a:extLst>
          </p:cNvPr>
          <p:cNvSpPr txBox="1">
            <a:spLocks/>
          </p:cNvSpPr>
          <p:nvPr/>
        </p:nvSpPr>
        <p:spPr>
          <a:xfrm>
            <a:off x="426426" y="2607534"/>
            <a:ext cx="11236487" cy="182597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294" b="0" i="0" u="none" strike="noStrike" kern="1200" cap="none" spc="-147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Dudas? </a:t>
            </a:r>
            <a:r>
              <a:rPr kumimoji="0" lang="en-GB" sz="5294" b="0" i="0" u="none" strike="noStrike" kern="1200" cap="none" spc="-147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Preguntas</a:t>
            </a:r>
            <a:r>
              <a:rPr kumimoji="0" lang="en-GB" sz="5294" b="0" i="0" u="none" strike="noStrike" kern="1200" cap="none" spc="-147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194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BFB2E-F36F-7343-E8DC-460F29C2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7E326E8-D22A-27F7-18DA-F20DB27FF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A6C864B-CAFE-85BF-C360-7BAD14AF5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296" y="1040524"/>
            <a:ext cx="7496503" cy="5538952"/>
          </a:xfrm>
        </p:spPr>
        <p:txBody>
          <a:bodyPr/>
          <a:lstStyle/>
          <a:p>
            <a:pPr marL="114300" indent="0">
              <a:buNone/>
            </a:pPr>
            <a:r>
              <a:rPr lang="es-AR" sz="3200" dirty="0">
                <a:solidFill>
                  <a:schemeClr val="bg2"/>
                </a:solidFill>
              </a:rPr>
              <a:t>Durante esta materia, abordaremos herramientas y conceptos clave con un objetivo claro: </a:t>
            </a:r>
            <a:r>
              <a:rPr lang="es-AR" sz="3200" b="1" dirty="0">
                <a:solidFill>
                  <a:schemeClr val="bg2"/>
                </a:solidFill>
              </a:rPr>
              <a:t>formarnos en prácticas modernas de desarrollo y operaciones bajo la filosofía DevOps</a:t>
            </a:r>
            <a:r>
              <a:rPr lang="es-AR" sz="3200" dirty="0">
                <a:solidFill>
                  <a:schemeClr val="bg2"/>
                </a:solidFill>
              </a:rPr>
              <a:t>. Cada tema que veremos está orientado a automatizar procesos, mejorar la colaboración entre equipos y lograr entregas más rápidas y confiables de software.</a:t>
            </a:r>
          </a:p>
          <a:p>
            <a:pPr marL="114300" indent="0">
              <a:buNone/>
            </a:pPr>
            <a:endParaRPr lang="es-AR" dirty="0">
              <a:solidFill>
                <a:schemeClr val="bg2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597A49E-3FB6-E63C-D2FD-7755C7478C15}"/>
              </a:ext>
            </a:extLst>
          </p:cNvPr>
          <p:cNvSpPr txBox="1">
            <a:spLocks/>
          </p:cNvSpPr>
          <p:nvPr/>
        </p:nvSpPr>
        <p:spPr>
          <a:xfrm>
            <a:off x="3998976" y="222583"/>
            <a:ext cx="7763487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147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529" b="0" i="0" u="none" strike="noStrike" kern="1200" cap="none" spc="-147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9CFA-D9D4-A0B8-0600-5D0C42EF7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B3694-7BD3-B15E-3A14-947391471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5" y="945256"/>
            <a:ext cx="11338166" cy="276999"/>
          </a:xfrm>
        </p:spPr>
        <p:txBody>
          <a:bodyPr/>
          <a:lstStyle/>
          <a:p>
            <a:r>
              <a:rPr lang="en-US" sz="1800">
                <a:solidFill>
                  <a:srgbClr val="505050"/>
                </a:solidFill>
              </a:rPr>
              <a:t>People. Process. Products.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B4FAD5-0F7E-3623-74BE-03E20668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 err="1"/>
              <a:t>Qué</a:t>
            </a:r>
            <a:r>
              <a:rPr lang="en-US" spc="-98" dirty="0"/>
              <a:t> es DevOps?</a:t>
            </a:r>
          </a:p>
        </p:txBody>
      </p:sp>
      <p:grpSp>
        <p:nvGrpSpPr>
          <p:cNvPr id="38" name="Group 37" descr="DevOps is the union of people, process, and products to enable continuous delivery of value to your end users.&#10;">
            <a:extLst>
              <a:ext uri="{FF2B5EF4-FFF2-40B4-BE49-F238E27FC236}">
                <a16:creationId xmlns:a16="http://schemas.microsoft.com/office/drawing/2014/main" id="{4A31C71D-DC0A-CF25-2981-BFBDCDF3BD3B}"/>
              </a:ext>
            </a:extLst>
          </p:cNvPr>
          <p:cNvGrpSpPr/>
          <p:nvPr/>
        </p:nvGrpSpPr>
        <p:grpSpPr>
          <a:xfrm>
            <a:off x="426425" y="1890756"/>
            <a:ext cx="5306540" cy="3886006"/>
            <a:chOff x="366076" y="1432242"/>
            <a:chExt cx="4716106" cy="39644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8DEB1C-CB7F-034C-AC04-AD5CEFE7385B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5" tIns="761853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DevOps es la </a:t>
              </a:r>
              <a:r>
                <a:rPr kumimoji="0" lang="en-US" sz="2745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unión</a:t>
              </a:r>
              <a:r>
                <a:rPr kumimoji="0" lang="en-US" sz="27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de personas, </a:t>
              </a:r>
              <a:r>
                <a:rPr kumimoji="0" lang="en-US" sz="2745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procesos</a:t>
              </a:r>
              <a:r>
                <a:rPr kumimoji="0" lang="en-US" sz="27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y </a:t>
              </a:r>
              <a:r>
                <a:rPr kumimoji="0" lang="en-US" sz="2745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productos</a:t>
              </a:r>
              <a:r>
                <a:rPr kumimoji="0" lang="en-US" sz="27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para </a:t>
              </a:r>
              <a:r>
                <a:rPr kumimoji="0" lang="en-US" sz="2745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permitir</a:t>
              </a:r>
              <a:r>
                <a:rPr kumimoji="0" lang="en-US" sz="27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la </a:t>
              </a:r>
              <a:r>
                <a:rPr kumimoji="0" lang="en-US" sz="2745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entrega</a:t>
              </a:r>
              <a:r>
                <a:rPr kumimoji="0" lang="en-US" sz="27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continua de valor a sus </a:t>
              </a:r>
              <a:r>
                <a:rPr kumimoji="0" lang="en-US" sz="2745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usuarios</a:t>
              </a:r>
              <a:r>
                <a:rPr kumimoji="0" lang="en-US" sz="274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finales.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F0F049-A86F-36C0-D4E0-DBA50C7A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6077" y="1432242"/>
              <a:ext cx="687151" cy="1098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273" b="0" i="0" u="none" strike="noStrike" kern="0" cap="none" spc="-10" normalizeH="0" baseline="0" noProof="0" dirty="0">
                  <a:ln w="3175"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Rockwell Extra Bold" panose="02060903040505020403" pitchFamily="18" charset="0"/>
                  <a:ea typeface="+mn-ea"/>
                  <a:cs typeface="Segoe UI" pitchFamily="34" charset="0"/>
                </a:rPr>
                <a:t>“</a:t>
              </a:r>
              <a:endParaRPr kumimoji="0" lang="en-US" sz="6273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478E50-D4AC-9B9B-7211-8B6FD074F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02737" y="3817478"/>
              <a:ext cx="673739" cy="1077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273" b="0" i="0" u="none" strike="noStrike" kern="0" cap="none" spc="-10" normalizeH="0" baseline="0" noProof="0" dirty="0">
                  <a:ln w="3175"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Rockwell Extra Bold" panose="02060903040505020403" pitchFamily="18" charset="0"/>
                  <a:ea typeface="+mn-ea"/>
                  <a:cs typeface="Segoe UI" pitchFamily="34" charset="0"/>
                </a:rPr>
                <a:t>”</a:t>
              </a:r>
              <a:endParaRPr kumimoji="0" lang="en-US" sz="6273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B2970E1E-CD8D-D61A-6BE2-847F49F37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63713" y="1382869"/>
            <a:ext cx="4428530" cy="44450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5D27D32-B243-6760-0F7A-81C370F9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58699" y="1135170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8C51ED-A3FD-FE21-FFD3-D802E1482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98393" y="2760586"/>
            <a:ext cx="1658276" cy="1817180"/>
            <a:chOff x="5375754" y="2898175"/>
            <a:chExt cx="1568588" cy="1718897"/>
          </a:xfrm>
        </p:grpSpPr>
        <p:sp>
          <p:nvSpPr>
            <p:cNvPr id="54" name="Business Trans large">
              <a:extLst>
                <a:ext uri="{FF2B5EF4-FFF2-40B4-BE49-F238E27FC236}">
                  <a16:creationId xmlns:a16="http://schemas.microsoft.com/office/drawing/2014/main" id="{EFFBAA42-0DFD-FED2-4701-8D03DBA59D59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896010" rtl="0" eaLnBrk="1" fontAlgn="auto" latinLnBrk="0" hangingPunct="1">
                <a:lnSpc>
                  <a:spcPct val="90000"/>
                </a:lnSpc>
                <a:spcBef>
                  <a:spcPts val="76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10" normalizeH="0" baseline="0" noProof="0" dirty="0">
                  <a:ln w="3175"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Continuous</a:t>
              </a:r>
              <a:br>
                <a:rPr kumimoji="0" lang="en-US" sz="1765" b="0" i="0" u="none" strike="noStrike" kern="1200" cap="none" spc="10" normalizeH="0" baseline="0" noProof="0" dirty="0">
                  <a:ln w="3175"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765" b="0" i="0" u="none" strike="noStrike" kern="1200" cap="none" spc="10" normalizeH="0" baseline="0" noProof="0" dirty="0">
                  <a:ln w="3175"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9BF7EE0-C18D-0025-0BA2-DB400C5826B8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56" name="Freeform 17">
                <a:extLst>
                  <a:ext uri="{FF2B5EF4-FFF2-40B4-BE49-F238E27FC236}">
                    <a16:creationId xmlns:a16="http://schemas.microsoft.com/office/drawing/2014/main" id="{4C83FDC5-B844-A809-043E-3A8A22796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7" name="Freeform 18">
                <a:extLst>
                  <a:ext uri="{FF2B5EF4-FFF2-40B4-BE49-F238E27FC236}">
                    <a16:creationId xmlns:a16="http://schemas.microsoft.com/office/drawing/2014/main" id="{4C02D6D5-5B1C-DB6A-8438-4B7A1D341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Line 19">
                <a:extLst>
                  <a:ext uri="{FF2B5EF4-FFF2-40B4-BE49-F238E27FC236}">
                    <a16:creationId xmlns:a16="http://schemas.microsoft.com/office/drawing/2014/main" id="{C514DCA9-F839-26C9-4ED9-39B1A2420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Freeform 20">
                <a:extLst>
                  <a:ext uri="{FF2B5EF4-FFF2-40B4-BE49-F238E27FC236}">
                    <a16:creationId xmlns:a16="http://schemas.microsoft.com/office/drawing/2014/main" id="{EFD45CA3-E48D-F54E-595F-FE630095C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C4CFB281-2036-2EA2-537E-82479C880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F8E74D01-6344-E085-5BF4-76D07C726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81" name="Line 23">
                <a:extLst>
                  <a:ext uri="{FF2B5EF4-FFF2-40B4-BE49-F238E27FC236}">
                    <a16:creationId xmlns:a16="http://schemas.microsoft.com/office/drawing/2014/main" id="{DBBF5199-2457-3E83-D057-B0871748AD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4E4AEBEC-B2F0-48ED-CCC1-CF629D13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33146" y="99724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95CF38-D7E4-458C-C598-6ED1ADF3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1370760"/>
            <a:ext cx="990668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3D331F9-6945-0BD5-0106-1AD7AF6B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86370" y="298802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FB3AF4-1C43-2101-CBD7-F95337200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695738" y="3371628"/>
            <a:ext cx="1081814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77B7D23-49C1-6ABF-B355-BC384D857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32555" y="4825248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2DAA72-3B79-C6FC-84A8-721DDDCB5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5015400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6147D32-9CF1-2D6C-AA4F-9726E8120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60428" y="4849034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EA5FF2-653F-A7F1-5B5A-C382911F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12050" y="5015398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Plan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EB51B2-8B7C-AA2E-C24F-88849FF4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06614" y="3014647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39D358-7BAC-B99F-F005-4C3B7A6F4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68981" y="3397895"/>
            <a:ext cx="1162691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Develop</a:t>
            </a: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EF1D6-1AA7-FD1E-9866-A132D772F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0CF11-DA90-88C6-EE92-F87F129A41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DevOps </a:t>
            </a:r>
            <a:r>
              <a:rPr lang="en-US" dirty="0" err="1"/>
              <a:t>reúne</a:t>
            </a:r>
            <a:r>
              <a:rPr lang="en-US" dirty="0"/>
              <a:t> a las personas,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y la </a:t>
            </a:r>
            <a:r>
              <a:rPr lang="en-US" dirty="0" err="1"/>
              <a:t>tecnología</a:t>
            </a:r>
            <a:r>
              <a:rPr lang="en-US" dirty="0"/>
              <a:t>, </a:t>
            </a:r>
            <a:r>
              <a:rPr lang="en-US" dirty="0" err="1"/>
              <a:t>automatizando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de software para </a:t>
            </a:r>
            <a:r>
              <a:rPr lang="en-US" dirty="0" err="1"/>
              <a:t>proporcionar</a:t>
            </a:r>
            <a:r>
              <a:rPr lang="en-US" dirty="0"/>
              <a:t> valor continuo a sus </a:t>
            </a:r>
            <a:r>
              <a:rPr lang="en-US" dirty="0" err="1"/>
              <a:t>usuarios</a:t>
            </a:r>
            <a:r>
              <a:rPr lang="en-US" dirty="0"/>
              <a:t>. Con Azure DevOps,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entregar</a:t>
            </a:r>
            <a:r>
              <a:rPr lang="en-US" dirty="0"/>
              <a:t> software de forma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rápida</a:t>
            </a:r>
            <a:r>
              <a:rPr lang="en-US" dirty="0"/>
              <a:t> y </a:t>
            </a:r>
            <a:r>
              <a:rPr lang="en-US" dirty="0" err="1"/>
              <a:t>confiable</a:t>
            </a:r>
            <a:r>
              <a:rPr lang="en-US" dirty="0"/>
              <a:t>, </a:t>
            </a:r>
            <a:r>
              <a:rPr lang="en-US" dirty="0" err="1"/>
              <a:t>independientemente</a:t>
            </a:r>
            <a:r>
              <a:rPr lang="en-US" dirty="0"/>
              <a:t> del </a:t>
            </a:r>
            <a:r>
              <a:rPr lang="en-US" dirty="0" err="1"/>
              <a:t>tamaño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departamento</a:t>
            </a:r>
            <a:r>
              <a:rPr lang="en-US" dirty="0"/>
              <a:t> de TI o de las </a:t>
            </a:r>
            <a:r>
              <a:rPr lang="en-US" dirty="0" err="1"/>
              <a:t>herramientas</a:t>
            </a:r>
            <a:r>
              <a:rPr lang="en-US" dirty="0"/>
              <a:t> que use.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3B79AC-B79D-A066-2D75-A5636125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/>
              <a:t>¿</a:t>
            </a:r>
            <a:r>
              <a:rPr lang="en-US" spc="-98" dirty="0" err="1"/>
              <a:t>Qué</a:t>
            </a:r>
            <a:r>
              <a:rPr lang="en-US" spc="-98" dirty="0"/>
              <a:t> </a:t>
            </a:r>
            <a:r>
              <a:rPr lang="en-US" spc="-98" dirty="0" err="1"/>
              <a:t>tecnologías</a:t>
            </a:r>
            <a:r>
              <a:rPr lang="en-US" spc="-98" dirty="0"/>
              <a:t> </a:t>
            </a:r>
            <a:r>
              <a:rPr lang="en-US" spc="-98" dirty="0" err="1"/>
              <a:t>necesito</a:t>
            </a:r>
            <a:r>
              <a:rPr lang="en-US" spc="-98" dirty="0"/>
              <a:t> para </a:t>
            </a:r>
            <a:r>
              <a:rPr lang="en-US" spc="-98" dirty="0" err="1"/>
              <a:t>soportar</a:t>
            </a:r>
            <a:r>
              <a:rPr lang="en-US" spc="-98" dirty="0"/>
              <a:t> DevOps?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28D01C41-F512-17B2-02AC-FB46D9228F75}"/>
              </a:ext>
            </a:extLst>
          </p:cNvPr>
          <p:cNvSpPr txBox="1">
            <a:spLocks/>
          </p:cNvSpPr>
          <p:nvPr/>
        </p:nvSpPr>
        <p:spPr>
          <a:xfrm>
            <a:off x="427230" y="3219906"/>
            <a:ext cx="3630006" cy="260175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Continuous Integration (CI)</a:t>
            </a:r>
          </a:p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568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0067" marR="0" lvl="0" indent="-280067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Mejore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calidad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y la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velocidad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del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desarrollo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 software.
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Cuando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se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usa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Azure Pipelines o Jenkins para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crear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aplicaciones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nube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e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implementarlas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Azure,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cada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vez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que se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confirma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código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se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compila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y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prueba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automáticamente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y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errores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se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detectan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más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rápido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63736DD-DCF6-7566-EA1A-E7B4979E0B0B}"/>
              </a:ext>
            </a:extLst>
          </p:cNvPr>
          <p:cNvSpPr txBox="1">
            <a:spLocks/>
          </p:cNvSpPr>
          <p:nvPr/>
        </p:nvSpPr>
        <p:spPr>
          <a:xfrm>
            <a:off x="4281618" y="3219906"/>
            <a:ext cx="3622537" cy="37024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Continuous Deployment (CD)</a:t>
            </a:r>
          </a:p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371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0067" marR="0" lvl="0" indent="-280067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combinar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integración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continua y la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infraestructura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código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(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IaC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),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logrará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implementaciones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idénticas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y la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confianza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para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implementar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producción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cualquier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momento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
Con la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implementación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continua,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puede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automatizar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todo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proceso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desde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confirmación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del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código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hasta la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producción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sus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pruebas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 CI/CD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tienen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éxito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CF2562F1-DAE6-DE6E-2D9B-7D9EF1192A8E}"/>
              </a:ext>
            </a:extLst>
          </p:cNvPr>
          <p:cNvSpPr txBox="1">
            <a:spLocks/>
          </p:cNvSpPr>
          <p:nvPr/>
        </p:nvSpPr>
        <p:spPr>
          <a:xfrm>
            <a:off x="8124465" y="3219906"/>
            <a:ext cx="3630006" cy="289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Continuous Learning &amp; Monitoring</a:t>
            </a:r>
          </a:p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371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0067" marR="0" lvl="0" indent="-280067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Identificar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rendimiento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 sus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aplicaciones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y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probar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implementación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reciente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ha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mejorado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empeorado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las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cosas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
Mediante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prácticas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 CI/CD, junto con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herramientas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supervisión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podrá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entregar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funciones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 forma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segura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 sus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clientes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tan pronto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como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estén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56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listos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B96FECE-2179-CAE6-0D67-F125D6F29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5657" y="3605218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672067-4C11-8208-5066-58A77D3D4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56311" y="3605218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8F29E0E-BACC-C6B7-32C0-2A087BEEF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15094" y="3605218"/>
            <a:ext cx="3448748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421FC6-409A-0AC8-FA91-234B1BDE2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69452" y="2467084"/>
            <a:ext cx="745560" cy="606090"/>
            <a:chOff x="1228673" y="2642918"/>
            <a:chExt cx="985201" cy="800902"/>
          </a:xfrm>
          <a:solidFill>
            <a:schemeClr val="bg1"/>
          </a:solidFill>
        </p:grpSpPr>
        <p:sp>
          <p:nvSpPr>
            <p:cNvPr id="42" name="browser_3">
              <a:extLst>
                <a:ext uri="{FF2B5EF4-FFF2-40B4-BE49-F238E27FC236}">
                  <a16:creationId xmlns:a16="http://schemas.microsoft.com/office/drawing/2014/main" id="{18680491-B056-AC91-4368-AEC68C5C736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8673" y="2642918"/>
              <a:ext cx="770794" cy="733164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" name="History_E81C">
              <a:extLst>
                <a:ext uri="{FF2B5EF4-FFF2-40B4-BE49-F238E27FC236}">
                  <a16:creationId xmlns:a16="http://schemas.microsoft.com/office/drawing/2014/main" id="{68C31E66-732A-F5CE-4C62-EDB491FD236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20682" y="3050532"/>
              <a:ext cx="393192" cy="39328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0 w 3750"/>
                <a:gd name="T7" fmla="*/ 375 h 3750"/>
                <a:gd name="T8" fmla="*/ 0 w 3750"/>
                <a:gd name="T9" fmla="*/ 1250 h 3750"/>
                <a:gd name="T10" fmla="*/ 875 w 3750"/>
                <a:gd name="T11" fmla="*/ 1250 h 3750"/>
                <a:gd name="T12" fmla="*/ 69 w 3750"/>
                <a:gd name="T13" fmla="*/ 2375 h 3750"/>
                <a:gd name="T14" fmla="*/ 1875 w 3750"/>
                <a:gd name="T15" fmla="*/ 3750 h 3750"/>
                <a:gd name="T16" fmla="*/ 3750 w 3750"/>
                <a:gd name="T17" fmla="*/ 1875 h 3750"/>
                <a:gd name="T18" fmla="*/ 1875 w 3750"/>
                <a:gd name="T19" fmla="*/ 0 h 3750"/>
                <a:gd name="T20" fmla="*/ 109 w 3750"/>
                <a:gd name="T21" fmla="*/ 1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grp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5" name="binary">
            <a:extLst>
              <a:ext uri="{FF2B5EF4-FFF2-40B4-BE49-F238E27FC236}">
                <a16:creationId xmlns:a16="http://schemas.microsoft.com/office/drawing/2014/main" id="{47F763EA-7BCC-750A-FF42-109AC0752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20710" y="2488880"/>
            <a:ext cx="600476" cy="518510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29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68B614-546B-C03C-FC0D-FEED4FCE1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36473" y="2509434"/>
            <a:ext cx="789547" cy="503017"/>
            <a:chOff x="7086600" y="2836618"/>
            <a:chExt cx="1066800" cy="679655"/>
          </a:xfrm>
        </p:grpSpPr>
        <p:sp>
          <p:nvSpPr>
            <p:cNvPr id="50" name="cloud">
              <a:extLst>
                <a:ext uri="{FF2B5EF4-FFF2-40B4-BE49-F238E27FC236}">
                  <a16:creationId xmlns:a16="http://schemas.microsoft.com/office/drawing/2014/main" id="{B8026C17-2309-E14F-15A9-B1A00850D1A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6600" y="2836618"/>
              <a:ext cx="1066800" cy="67965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" name="Diagnostic_E9D9">
              <a:extLst>
                <a:ext uri="{FF2B5EF4-FFF2-40B4-BE49-F238E27FC236}">
                  <a16:creationId xmlns:a16="http://schemas.microsoft.com/office/drawing/2014/main" id="{B2ACBA0B-82F4-464A-F2F2-B0A4E55F43E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2793" y="3055842"/>
              <a:ext cx="334414" cy="334578"/>
            </a:xfrm>
            <a:custGeom>
              <a:avLst/>
              <a:gdLst>
                <a:gd name="T0" fmla="*/ 0 w 3250"/>
                <a:gd name="T1" fmla="*/ 3250 h 3250"/>
                <a:gd name="T2" fmla="*/ 0 w 3250"/>
                <a:gd name="T3" fmla="*/ 0 h 3250"/>
                <a:gd name="T4" fmla="*/ 3250 w 3250"/>
                <a:gd name="T5" fmla="*/ 0 h 3250"/>
                <a:gd name="T6" fmla="*/ 3250 w 3250"/>
                <a:gd name="T7" fmla="*/ 3250 h 3250"/>
                <a:gd name="T8" fmla="*/ 0 w 3250"/>
                <a:gd name="T9" fmla="*/ 3250 h 3250"/>
                <a:gd name="T10" fmla="*/ 3250 w 3250"/>
                <a:gd name="T11" fmla="*/ 2000 h 3250"/>
                <a:gd name="T12" fmla="*/ 2553 w 3250"/>
                <a:gd name="T13" fmla="*/ 2000 h 3250"/>
                <a:gd name="T14" fmla="*/ 2535 w 3250"/>
                <a:gd name="T15" fmla="*/ 1985 h 3250"/>
                <a:gd name="T16" fmla="*/ 2379 w 3250"/>
                <a:gd name="T17" fmla="*/ 1362 h 3250"/>
                <a:gd name="T18" fmla="*/ 2360 w 3250"/>
                <a:gd name="T19" fmla="*/ 1347 h 3250"/>
                <a:gd name="T20" fmla="*/ 1987 w 3250"/>
                <a:gd name="T21" fmla="*/ 1347 h 3250"/>
                <a:gd name="T22" fmla="*/ 1969 w 3250"/>
                <a:gd name="T23" fmla="*/ 1332 h 3250"/>
                <a:gd name="T24" fmla="*/ 1768 w 3250"/>
                <a:gd name="T25" fmla="*/ 512 h 3250"/>
                <a:gd name="T26" fmla="*/ 1731 w 3250"/>
                <a:gd name="T27" fmla="*/ 512 h 3250"/>
                <a:gd name="T28" fmla="*/ 1227 w 3250"/>
                <a:gd name="T29" fmla="*/ 2467 h 3250"/>
                <a:gd name="T30" fmla="*/ 1195 w 3250"/>
                <a:gd name="T31" fmla="*/ 2476 h 3250"/>
                <a:gd name="T32" fmla="*/ 732 w 3250"/>
                <a:gd name="T33" fmla="*/ 2014 h 3250"/>
                <a:gd name="T34" fmla="*/ 705 w 3250"/>
                <a:gd name="T35" fmla="*/ 2014 h 3250"/>
                <a:gd name="T36" fmla="*/ 474 w 3250"/>
                <a:gd name="T37" fmla="*/ 2244 h 3250"/>
                <a:gd name="T38" fmla="*/ 461 w 3250"/>
                <a:gd name="T39" fmla="*/ 2250 h 3250"/>
                <a:gd name="T40" fmla="*/ 0 w 3250"/>
                <a:gd name="T41" fmla="*/ 2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0" h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1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4A33-51B2-39EB-D27A-1FC42DC5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9E34EC-F981-1EBE-E8C7-EB20B791C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6B85D915-BAF1-C3B0-FC7A-637E46C97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296" y="1040524"/>
            <a:ext cx="7496503" cy="5538952"/>
          </a:xfrm>
        </p:spPr>
        <p:txBody>
          <a:bodyPr/>
          <a:lstStyle/>
          <a:p>
            <a:r>
              <a:rPr lang="es-AR" b="1" dirty="0">
                <a:solidFill>
                  <a:schemeClr val="bg2"/>
                </a:solidFill>
              </a:rPr>
              <a:t>Git Básico:</a:t>
            </a:r>
            <a:r>
              <a:rPr lang="es-AR" dirty="0">
                <a:solidFill>
                  <a:schemeClr val="bg2"/>
                </a:solidFill>
              </a:rPr>
              <a:t> Empezaremos con Git, la herramienta de control de versiones más usada en entornos DevOps. Aprenderemos a gestionar cambios de código de manera eficiente y colaborativa, base fundamental para cualquier pipeline de integración continua.</a:t>
            </a:r>
          </a:p>
          <a:p>
            <a:r>
              <a:rPr lang="es-AR" b="1" dirty="0">
                <a:solidFill>
                  <a:schemeClr val="bg2"/>
                </a:solidFill>
              </a:rPr>
              <a:t>Docker:</a:t>
            </a:r>
            <a:r>
              <a:rPr lang="es-AR" dirty="0">
                <a:solidFill>
                  <a:schemeClr val="bg2"/>
                </a:solidFill>
              </a:rPr>
              <a:t> Luego, exploraremos Docker, tecnología central en DevOps para crear, distribuir y ejecutar aplicaciones de forma consistente usando contenedores. Veremos cómo usarlo en ambientes de desarrollo y producción, facilitando la portabilidad y escalabilidad de las soluciones.</a:t>
            </a:r>
          </a:p>
          <a:p>
            <a:r>
              <a:rPr lang="es-AR" b="1" dirty="0">
                <a:solidFill>
                  <a:schemeClr val="bg2"/>
                </a:solidFill>
              </a:rPr>
              <a:t>Azure y Azure DevOps:</a:t>
            </a:r>
            <a:r>
              <a:rPr lang="es-AR" dirty="0">
                <a:solidFill>
                  <a:schemeClr val="bg2"/>
                </a:solidFill>
              </a:rPr>
              <a:t> Nos enfocaremos en los servicios de nube de Microsoft (Azure) y su plataforma de automatización (Azure DevOps), aprendiendo cómo desplegar, escalar y monitorear aplicaciones en la nube. Utilizaremos herramientas CI/CD para automatizar flujos de trabajo y mejorar la calidad del software.</a:t>
            </a:r>
          </a:p>
          <a:p>
            <a:endParaRPr lang="es-AR" dirty="0">
              <a:solidFill>
                <a:schemeClr val="bg2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91FB4C8-2A80-ADEC-AF84-C3E1A808BA5E}"/>
              </a:ext>
            </a:extLst>
          </p:cNvPr>
          <p:cNvSpPr txBox="1">
            <a:spLocks/>
          </p:cNvSpPr>
          <p:nvPr/>
        </p:nvSpPr>
        <p:spPr>
          <a:xfrm>
            <a:off x="3998976" y="222583"/>
            <a:ext cx="7763487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147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529" b="0" i="0" u="none" strike="noStrike" kern="1200" cap="none" spc="-147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6081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F0D17-5318-1468-785C-D7BB5764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84C1F8-7E97-7088-3A4D-41049B185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C72182CB-AA04-FEF3-C7CF-844D21D21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296" y="1040524"/>
            <a:ext cx="7496503" cy="5538952"/>
          </a:xfrm>
        </p:spPr>
        <p:txBody>
          <a:bodyPr/>
          <a:lstStyle/>
          <a:p>
            <a:r>
              <a:rPr lang="es-AR" b="1" dirty="0">
                <a:solidFill>
                  <a:schemeClr val="bg2"/>
                </a:solidFill>
              </a:rPr>
              <a:t>Introducción a Sistemas Distribuidos y Arquitectura de Microservicios:</a:t>
            </a:r>
            <a:r>
              <a:rPr lang="es-AR" dirty="0">
                <a:solidFill>
                  <a:schemeClr val="bg2"/>
                </a:solidFill>
              </a:rPr>
              <a:t> Entenderemos cómo diseñar aplicaciones modernas, escalables y resilientes aprovechando la nube y los contenedores. Analizaremos cómo estos conceptos se integran en un enfoque DevOps para facilitar el despliegue continuo y la tolerancia a fallos.</a:t>
            </a:r>
          </a:p>
          <a:p>
            <a:r>
              <a:rPr lang="es-AR" b="1" dirty="0">
                <a:solidFill>
                  <a:schemeClr val="bg2"/>
                </a:solidFill>
              </a:rPr>
              <a:t>Pipelines de </a:t>
            </a:r>
            <a:r>
              <a:rPr lang="es-AR" b="1" dirty="0" err="1">
                <a:solidFill>
                  <a:schemeClr val="bg2"/>
                </a:solidFill>
              </a:rPr>
              <a:t>Build</a:t>
            </a:r>
            <a:r>
              <a:rPr lang="es-AR" b="1" dirty="0">
                <a:solidFill>
                  <a:schemeClr val="bg2"/>
                </a:solidFill>
              </a:rPr>
              <a:t> y </a:t>
            </a:r>
            <a:r>
              <a:rPr lang="es-AR" b="1" dirty="0" err="1">
                <a:solidFill>
                  <a:schemeClr val="bg2"/>
                </a:solidFill>
              </a:rPr>
              <a:t>Deploy</a:t>
            </a:r>
            <a:r>
              <a:rPr lang="es-AR" b="1" dirty="0">
                <a:solidFill>
                  <a:schemeClr val="bg2"/>
                </a:solidFill>
              </a:rPr>
              <a:t>:</a:t>
            </a:r>
            <a:r>
              <a:rPr lang="es-AR" dirty="0">
                <a:solidFill>
                  <a:schemeClr val="bg2"/>
                </a:solidFill>
              </a:rPr>
              <a:t> Aprenderemos a construir pipelines de automatización que permiten compilar, probar y desplegar aplicaciones de forma continua. Estas prácticas son esenciales para mantener la calidad, detectar errores rápidamente y acelerar la entrega de valor.</a:t>
            </a:r>
          </a:p>
          <a:p>
            <a:r>
              <a:rPr lang="es-AR" b="1" dirty="0">
                <a:solidFill>
                  <a:schemeClr val="bg2"/>
                </a:solidFill>
              </a:rPr>
              <a:t>Pruebas Unitarias y de Integración:</a:t>
            </a:r>
            <a:r>
              <a:rPr lang="es-AR" dirty="0">
                <a:solidFill>
                  <a:schemeClr val="bg2"/>
                </a:solidFill>
              </a:rPr>
              <a:t> Finalmente, veremos cómo incorporar pruebas automatizadas en los pipelines DevOps. Esto nos permitirá validar el funcionamiento correcto del código de manera sistemática, asegurando software robusto y confiable.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B1438D6-33C7-C6B3-E07A-56E15F8BD71C}"/>
              </a:ext>
            </a:extLst>
          </p:cNvPr>
          <p:cNvSpPr txBox="1">
            <a:spLocks/>
          </p:cNvSpPr>
          <p:nvPr/>
        </p:nvSpPr>
        <p:spPr>
          <a:xfrm>
            <a:off x="3998976" y="222583"/>
            <a:ext cx="7763487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147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529" b="0" i="0" u="none" strike="noStrike" kern="1200" cap="none" spc="-147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813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218B0-F484-7140-5ED7-7B4F1F30A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5407EDB-FBD1-CEC8-A724-98E9EDC4B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2B07D3-86EE-F6B6-D390-F2430372C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449" y="747132"/>
            <a:ext cx="8419171" cy="5832344"/>
          </a:xfrm>
        </p:spPr>
        <p:txBody>
          <a:bodyPr/>
          <a:lstStyle/>
          <a:p>
            <a:endParaRPr lang="es-AR" dirty="0">
              <a:solidFill>
                <a:schemeClr val="bg2"/>
              </a:solidFill>
            </a:endParaRPr>
          </a:p>
          <a:p>
            <a:r>
              <a:rPr lang="es-AR" dirty="0">
                <a:solidFill>
                  <a:schemeClr val="bg2"/>
                </a:solidFill>
              </a:rPr>
              <a:t>El objetivo de esta materia radica en </a:t>
            </a:r>
            <a:r>
              <a:rPr lang="es-AR" b="1" dirty="0">
                <a:solidFill>
                  <a:schemeClr val="bg2"/>
                </a:solidFill>
              </a:rPr>
              <a:t>adquirir conceptos fundamentales sobre integración y entrega continua (CI/CD), automatización y despliegue</a:t>
            </a:r>
            <a:r>
              <a:rPr lang="es-AR" dirty="0">
                <a:solidFill>
                  <a:schemeClr val="bg2"/>
                </a:solidFill>
              </a:rPr>
              <a:t>, así como en </a:t>
            </a:r>
            <a:r>
              <a:rPr lang="es-AR" b="1" dirty="0">
                <a:solidFill>
                  <a:schemeClr val="bg2"/>
                </a:solidFill>
              </a:rPr>
              <a:t>ejemplificar cómo llevarlos a la práctica</a:t>
            </a:r>
            <a:r>
              <a:rPr lang="es-AR" dirty="0">
                <a:solidFill>
                  <a:schemeClr val="bg2"/>
                </a:solidFill>
              </a:rPr>
              <a:t>. El objetivo no es dominar en profundidad una herramienta específica, sino </a:t>
            </a:r>
            <a:r>
              <a:rPr lang="es-AR" b="1" dirty="0">
                <a:solidFill>
                  <a:schemeClr val="bg2"/>
                </a:solidFill>
              </a:rPr>
              <a:t>comprender el enfoque, los beneficios y las mejores prácticas</a:t>
            </a:r>
            <a:r>
              <a:rPr lang="es-AR" dirty="0">
                <a:solidFill>
                  <a:schemeClr val="bg2"/>
                </a:solidFill>
              </a:rPr>
              <a:t>, para luego poder aplicarlos en distintas plataformas y contextos reales.</a:t>
            </a:r>
          </a:p>
          <a:p>
            <a:r>
              <a:rPr lang="es-AR" dirty="0">
                <a:solidFill>
                  <a:schemeClr val="bg2"/>
                </a:solidFill>
              </a:rPr>
              <a:t> Los detalles finos de configuración e implementación específicos de cada herramienta </a:t>
            </a:r>
            <a:r>
              <a:rPr lang="es-AR" b="1" dirty="0">
                <a:solidFill>
                  <a:schemeClr val="bg2"/>
                </a:solidFill>
              </a:rPr>
              <a:t>no forman parte del alcance central de la materia</a:t>
            </a:r>
            <a:r>
              <a:rPr lang="es-AR" dirty="0">
                <a:solidFill>
                  <a:schemeClr val="bg2"/>
                </a:solidFill>
              </a:rPr>
              <a:t>, y se espera que el estudiante pueda complementarlos con recursos externos, documentación oficial o soporte de las plataformas que elija.</a:t>
            </a:r>
          </a:p>
          <a:p>
            <a:r>
              <a:rPr lang="es-AR" dirty="0">
                <a:solidFill>
                  <a:schemeClr val="bg2"/>
                </a:solidFill>
              </a:rPr>
              <a:t>Además, el uso de </a:t>
            </a:r>
            <a:r>
              <a:rPr lang="es-AR" b="1" dirty="0">
                <a:solidFill>
                  <a:schemeClr val="bg2"/>
                </a:solidFill>
              </a:rPr>
              <a:t>herramientas de inteligencia artificial está no solo permitido, sino que se alienta activamente</a:t>
            </a:r>
            <a:r>
              <a:rPr lang="es-AR" dirty="0">
                <a:solidFill>
                  <a:schemeClr val="bg2"/>
                </a:solidFill>
              </a:rPr>
              <a:t>. La IA puede facilitar la redacción de scripts, la configuración de pipelines, la comprensión de errores y la optimización de tareas repetitivas, siempre y cuando el estudiante comprenda lo que está implementando y pueda justificar sus decisiones técnicas.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E0AF4D3-6402-F37E-6A9C-60B44AE0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944" y="278524"/>
            <a:ext cx="7707312" cy="1325563"/>
          </a:xfrm>
          <a:noFill/>
          <a:ln>
            <a:noFill/>
          </a:ln>
        </p:spPr>
        <p:txBody>
          <a:bodyPr spcFirstLastPara="1" vert="horz" wrap="square" lIns="0" tIns="164592" rIns="0" bIns="0" rtlCol="0" anchor="t" anchorCtr="0">
            <a:noAutofit/>
          </a:bodyPr>
          <a:lstStyle/>
          <a:p>
            <a:pPr defTabSz="914367">
              <a:lnSpc>
                <a:spcPct val="90000"/>
              </a:lnSpc>
              <a:spcBef>
                <a:spcPct val="0"/>
              </a:spcBef>
              <a:buClrTx/>
              <a:buSzTx/>
              <a:buFontTx/>
            </a:pPr>
            <a:r>
              <a:rPr lang="es-AR" sz="3529" b="0" kern="1200" spc="-147" dirty="0">
                <a:ln w="3175">
                  <a:noFill/>
                </a:ln>
                <a:solidFill>
                  <a:srgbClr val="0078D7"/>
                </a:solidFill>
                <a:latin typeface="Segoe UI Semibold"/>
                <a:ea typeface="+mn-ea"/>
                <a:cs typeface="Segoe UI" pitchFamily="34" charset="0"/>
              </a:rPr>
              <a:t>Enfoque de la Materia</a:t>
            </a:r>
          </a:p>
        </p:txBody>
      </p:sp>
    </p:spTree>
    <p:extLst>
      <p:ext uri="{BB962C8B-B14F-4D97-AF65-F5344CB8AC3E}">
        <p14:creationId xmlns:p14="http://schemas.microsoft.com/office/powerpoint/2010/main" val="119819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12FDCF-8C0A-3D4E-91A3-27DC03EF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296" y="365125"/>
            <a:ext cx="7496503" cy="1325563"/>
          </a:xfrm>
          <a:noFill/>
          <a:ln>
            <a:noFill/>
          </a:ln>
        </p:spPr>
        <p:txBody>
          <a:bodyPr spcFirstLastPara="1" vert="horz" wrap="square" lIns="0" tIns="164592" rIns="0" bIns="0" rtlCol="0" anchor="t" anchorCtr="0">
            <a:noAutofit/>
          </a:bodyPr>
          <a:lstStyle/>
          <a:p>
            <a:pPr defTabSz="914367">
              <a:lnSpc>
                <a:spcPct val="90000"/>
              </a:lnSpc>
              <a:spcBef>
                <a:spcPct val="0"/>
              </a:spcBef>
              <a:buClrTx/>
              <a:buSzTx/>
              <a:buFontTx/>
            </a:pPr>
            <a:r>
              <a:rPr lang="es-AR" sz="3529" b="0" kern="1200" spc="-147" dirty="0">
                <a:ln w="3175">
                  <a:noFill/>
                </a:ln>
                <a:solidFill>
                  <a:srgbClr val="0078D7"/>
                </a:solidFill>
                <a:latin typeface="Segoe UI Semibold"/>
                <a:ea typeface="+mn-ea"/>
                <a:cs typeface="Segoe UI" pitchFamily="34" charset="0"/>
              </a:rPr>
              <a:t>Condiciones para la Regularidad</a:t>
            </a:r>
            <a:br>
              <a:rPr lang="es-AR" sz="3529" b="0" kern="1200" spc="-147" dirty="0">
                <a:ln w="3175">
                  <a:noFill/>
                </a:ln>
                <a:solidFill>
                  <a:srgbClr val="0078D7"/>
                </a:solidFill>
                <a:latin typeface="Segoe UI Semibold"/>
                <a:ea typeface="+mn-ea"/>
                <a:cs typeface="Segoe UI" pitchFamily="34" charset="0"/>
              </a:rPr>
            </a:br>
            <a:endParaRPr lang="es-AR" sz="3529" b="0" kern="1200" spc="-147" dirty="0">
              <a:ln w="3175">
                <a:noFill/>
              </a:ln>
              <a:solidFill>
                <a:srgbClr val="0078D7"/>
              </a:solidFill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8FBE60B-90EA-2BFD-1E99-AE59DB2BB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296" y="1460810"/>
            <a:ext cx="7496503" cy="511866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AR" b="0" i="0" dirty="0">
                <a:solidFill>
                  <a:schemeClr val="bg2"/>
                </a:solidFill>
                <a:effectLst/>
                <a:latin typeface="-apple-system"/>
              </a:rPr>
              <a:t>Asistencia a un mínimo del 70% de las clases prácticas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b="0" i="0" dirty="0">
                <a:solidFill>
                  <a:schemeClr val="bg2"/>
                </a:solidFill>
                <a:effectLst/>
                <a:latin typeface="-apple-system"/>
              </a:rPr>
              <a:t>Promedio de Notas de </a:t>
            </a:r>
            <a:r>
              <a:rPr lang="es-AR" b="0" i="0" dirty="0" err="1">
                <a:solidFill>
                  <a:schemeClr val="bg2"/>
                </a:solidFill>
                <a:effectLst/>
                <a:latin typeface="-apple-system"/>
              </a:rPr>
              <a:t>TPs</a:t>
            </a:r>
            <a:r>
              <a:rPr lang="es-AR" b="0" i="0" dirty="0">
                <a:solidFill>
                  <a:schemeClr val="bg2"/>
                </a:solidFill>
                <a:effectLst/>
                <a:latin typeface="-apple-system"/>
              </a:rPr>
              <a:t> mayor a 4 (60%) del contenido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2"/>
                </a:solidFill>
                <a:latin typeface="-apple-system"/>
              </a:rPr>
              <a:t>2 Revisiones con defensa oral cada 4 trabajos.</a:t>
            </a:r>
            <a:endParaRPr lang="es-AR" b="0" i="0" dirty="0">
              <a:solidFill>
                <a:schemeClr val="bg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AR" b="0" i="0" dirty="0">
                <a:solidFill>
                  <a:schemeClr val="bg2"/>
                </a:solidFill>
                <a:effectLst/>
                <a:latin typeface="-apple-system"/>
              </a:rPr>
              <a:t>No se promociona</a:t>
            </a:r>
            <a:r>
              <a:rPr lang="es-AR" dirty="0">
                <a:solidFill>
                  <a:schemeClr val="bg2"/>
                </a:solidFill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b="0" i="0" dirty="0">
                <a:solidFill>
                  <a:schemeClr val="bg2"/>
                </a:solidFill>
                <a:effectLst/>
                <a:latin typeface="-apple-system"/>
              </a:rPr>
              <a:t>Se debe presentar un TP Integrador al presentarse al final.</a:t>
            </a:r>
          </a:p>
        </p:txBody>
      </p:sp>
    </p:spTree>
    <p:extLst>
      <p:ext uri="{BB962C8B-B14F-4D97-AF65-F5344CB8AC3E}">
        <p14:creationId xmlns:p14="http://schemas.microsoft.com/office/powerpoint/2010/main" val="36856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12FDCF-8C0A-3D4E-91A3-27DC03EF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295" y="135247"/>
            <a:ext cx="7496503" cy="1325563"/>
          </a:xfrm>
        </p:spPr>
        <p:txBody>
          <a:bodyPr vert="horz" wrap="square" lIns="0" tIns="164592" rIns="0" bIns="0" rtlCol="0" anchor="t">
            <a:noAutofit/>
          </a:bodyPr>
          <a:lstStyle/>
          <a:p>
            <a:pPr defTabSz="914367">
              <a:lnSpc>
                <a:spcPct val="90000"/>
              </a:lnSpc>
              <a:spcBef>
                <a:spcPct val="0"/>
              </a:spcBef>
              <a:buClrTx/>
              <a:buSzTx/>
              <a:buFontTx/>
            </a:pPr>
            <a:r>
              <a:rPr lang="es-AR" sz="3529" b="0" kern="1200" spc="-147" dirty="0">
                <a:ln w="3175">
                  <a:noFill/>
                </a:ln>
                <a:solidFill>
                  <a:srgbClr val="0078D7"/>
                </a:solidFill>
                <a:latin typeface="Segoe UI Semibold"/>
                <a:ea typeface="+mn-ea"/>
                <a:cs typeface="Segoe UI" pitchFamily="34" charset="0"/>
              </a:rPr>
              <a:t>Condiciones para la Presentación de Trabajos Prácticos</a:t>
            </a:r>
            <a:br>
              <a:rPr lang="es-AR" sz="3529" b="0" kern="1200" spc="-147" dirty="0">
                <a:ln w="3175">
                  <a:noFill/>
                </a:ln>
                <a:solidFill>
                  <a:srgbClr val="0078D7"/>
                </a:solidFill>
                <a:latin typeface="Segoe UI Semibold"/>
                <a:ea typeface="+mn-ea"/>
                <a:cs typeface="Segoe UI" pitchFamily="34" charset="0"/>
              </a:rPr>
            </a:br>
            <a:endParaRPr lang="es-AR" sz="3529" b="0" kern="1200" spc="-147" dirty="0">
              <a:ln w="3175">
                <a:noFill/>
              </a:ln>
              <a:solidFill>
                <a:srgbClr val="0078D7"/>
              </a:solidFill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8FBE60B-90EA-2BFD-1E99-AE59DB2BB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296" y="1460810"/>
            <a:ext cx="7496503" cy="5118666"/>
          </a:xfrm>
        </p:spPr>
        <p:txBody>
          <a:bodyPr/>
          <a:lstStyle/>
          <a:p>
            <a:pPr marL="114300" indent="0">
              <a:buNone/>
            </a:pPr>
            <a:r>
              <a:rPr lang="es-AR" sz="1600" dirty="0">
                <a:solidFill>
                  <a:schemeClr val="bg2"/>
                </a:solidFill>
              </a:rPr>
              <a:t>A continuación, se detallan las condiciones para la presentación de los trabajos prácticos:</a:t>
            </a:r>
            <a:br>
              <a:rPr lang="es-AR" sz="1600" dirty="0">
                <a:solidFill>
                  <a:schemeClr val="bg2"/>
                </a:solidFill>
              </a:rPr>
            </a:br>
            <a:endParaRPr lang="es-AR" sz="20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r>
              <a:rPr lang="es-AR" sz="1600" b="1" dirty="0">
                <a:solidFill>
                  <a:schemeClr val="bg2"/>
                </a:solidFill>
              </a:rPr>
              <a:t>Tiempo de Entrega:</a:t>
            </a:r>
            <a:r>
              <a:rPr lang="es-AR" sz="1600" dirty="0">
                <a:solidFill>
                  <a:schemeClr val="bg2"/>
                </a:solidFill>
              </a:rPr>
              <a:t> </a:t>
            </a:r>
            <a:r>
              <a:rPr lang="es-AR" sz="1600" dirty="0" err="1">
                <a:solidFill>
                  <a:schemeClr val="bg2"/>
                </a:solidFill>
              </a:rPr>
              <a:t>Habra</a:t>
            </a:r>
            <a:r>
              <a:rPr lang="es-AR" sz="1600" dirty="0">
                <a:solidFill>
                  <a:schemeClr val="bg2"/>
                </a:solidFill>
              </a:rPr>
              <a:t> dos revisiones cada 4 semanas. Los trabajos del 1 al 4 deben ser presentados en la semana 5 y los del 5 al 8 en la semana 9. En la presentación deberán realizar una una defensa oral de sus entregas. Los trabajos presentados con posterioridad a la fecha de </a:t>
            </a:r>
            <a:r>
              <a:rPr lang="es-AR" sz="1600" dirty="0" err="1">
                <a:solidFill>
                  <a:schemeClr val="bg2"/>
                </a:solidFill>
              </a:rPr>
              <a:t>revision</a:t>
            </a:r>
            <a:r>
              <a:rPr lang="es-AR" sz="1600" dirty="0">
                <a:solidFill>
                  <a:schemeClr val="bg2"/>
                </a:solidFill>
              </a:rPr>
              <a:t> no serán evaluados.</a:t>
            </a:r>
          </a:p>
          <a:p>
            <a:pPr marL="114300" indent="0">
              <a:buNone/>
            </a:pPr>
            <a:endParaRPr lang="es-AR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r>
              <a:rPr lang="es-AR" sz="1600" b="1" dirty="0">
                <a:solidFill>
                  <a:schemeClr val="bg2"/>
                </a:solidFill>
              </a:rPr>
              <a:t>Formato de Entrega: </a:t>
            </a:r>
            <a:r>
              <a:rPr lang="es-AR" sz="1600" dirty="0">
                <a:solidFill>
                  <a:schemeClr val="bg2"/>
                </a:solidFill>
              </a:rPr>
              <a:t>La entrega del trabajo se realizará en un repositorio de Git generado por cada alumno, que debe incluir:</a:t>
            </a:r>
          </a:p>
          <a:p>
            <a:pPr marL="857250" lvl="1" indent="-285750"/>
            <a:r>
              <a:rPr lang="es-AR" sz="1467" dirty="0">
                <a:solidFill>
                  <a:schemeClr val="bg2"/>
                </a:solidFill>
              </a:rPr>
              <a:t> Todas las ramas, </a:t>
            </a:r>
            <a:r>
              <a:rPr lang="es-AR" sz="1467" dirty="0" err="1">
                <a:solidFill>
                  <a:schemeClr val="bg2"/>
                </a:solidFill>
              </a:rPr>
              <a:t>commits</a:t>
            </a:r>
            <a:r>
              <a:rPr lang="es-AR" sz="1467" dirty="0">
                <a:solidFill>
                  <a:schemeClr val="bg2"/>
                </a:solidFill>
              </a:rPr>
              <a:t> y tags solicitados</a:t>
            </a:r>
          </a:p>
          <a:p>
            <a:pPr marL="857250" lvl="1" indent="-285750"/>
            <a:r>
              <a:rPr lang="es-AR" sz="1467" dirty="0">
                <a:solidFill>
                  <a:schemeClr val="bg2"/>
                </a:solidFill>
              </a:rPr>
              <a:t>  Un archivo </a:t>
            </a:r>
            <a:r>
              <a:rPr lang="es-AR" sz="1467" dirty="0" err="1">
                <a:solidFill>
                  <a:schemeClr val="bg2"/>
                </a:solidFill>
              </a:rPr>
              <a:t>decisiones.md</a:t>
            </a:r>
            <a:r>
              <a:rPr lang="es-AR" sz="1467" dirty="0">
                <a:solidFill>
                  <a:schemeClr val="bg2"/>
                </a:solidFill>
              </a:rPr>
              <a:t> con las justificaciones técnicas</a:t>
            </a:r>
          </a:p>
          <a:p>
            <a:pPr marL="857250" lvl="1" indent="-285750"/>
            <a:r>
              <a:rPr lang="es-AR" sz="1467" dirty="0">
                <a:solidFill>
                  <a:schemeClr val="bg2"/>
                </a:solidFill>
              </a:rPr>
              <a:t>  El repositorio debe estar correctamente configurado y accesible</a:t>
            </a:r>
          </a:p>
          <a:p>
            <a:pPr>
              <a:buFont typeface="+mj-lt"/>
              <a:buAutoNum type="arabicPeriod"/>
            </a:pPr>
            <a:endParaRPr lang="es-AR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37068"/>
      </p:ext>
    </p:extLst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1637</Words>
  <Application>Microsoft Macintosh PowerPoint</Application>
  <PresentationFormat>Panorámica</PresentationFormat>
  <Paragraphs>115</Paragraphs>
  <Slides>14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Raleway</vt:lpstr>
      <vt:lpstr>Rockwell Extra Bold</vt:lpstr>
      <vt:lpstr>Segoe UI</vt:lpstr>
      <vt:lpstr>Segoe UI Semibold</vt:lpstr>
      <vt:lpstr>Segoe UI Semilight</vt:lpstr>
      <vt:lpstr>Source Sans Pro</vt:lpstr>
      <vt:lpstr>Wingdings</vt:lpstr>
      <vt:lpstr>Plum</vt:lpstr>
      <vt:lpstr>Tema de Office</vt:lpstr>
      <vt:lpstr>Azure PPT Template - 2018</vt:lpstr>
      <vt:lpstr>Presentación de PowerPoint</vt:lpstr>
      <vt:lpstr>Presentación de PowerPoint</vt:lpstr>
      <vt:lpstr>Qué es DevOps?</vt:lpstr>
      <vt:lpstr>¿Qué tecnologías necesito para soportar DevOps?</vt:lpstr>
      <vt:lpstr>Presentación de PowerPoint</vt:lpstr>
      <vt:lpstr>Presentación de PowerPoint</vt:lpstr>
      <vt:lpstr>Enfoque de la Materia</vt:lpstr>
      <vt:lpstr>Condiciones para la Regularidad </vt:lpstr>
      <vt:lpstr>Condiciones para la Presentación de Trabajos Prácticos </vt:lpstr>
      <vt:lpstr>Condiciones para la Presentación de Trabajos Prácticos </vt:lpstr>
      <vt:lpstr>Condiciones para la Presentación de Trabajos Prácticos </vt:lpstr>
      <vt:lpstr>Trabajo Práctico Integrador: Requisitos y Validación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Ariel Schwindt</dc:creator>
  <cp:lastModifiedBy>Ariel Schwindt</cp:lastModifiedBy>
  <cp:revision>21</cp:revision>
  <dcterms:created xsi:type="dcterms:W3CDTF">2023-07-26T11:00:04Z</dcterms:created>
  <dcterms:modified xsi:type="dcterms:W3CDTF">2025-08-05T12:54:54Z</dcterms:modified>
</cp:coreProperties>
</file>